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3_40166049.xml" ContentType="application/vnd.ms-powerpoint.comments+xml"/>
  <Override PartName="/ppt/notesSlides/notesSlide9.xml" ContentType="application/vnd.openxmlformats-officedocument.presentationml.notesSlide+xml"/>
  <Override PartName="/ppt/comments/modernComment_127_58EC81E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5" r:id="rId3"/>
  </p:sldMasterIdLst>
  <p:notesMasterIdLst>
    <p:notesMasterId r:id="rId88"/>
  </p:notesMasterIdLst>
  <p:sldIdLst>
    <p:sldId id="296" r:id="rId4"/>
    <p:sldId id="256" r:id="rId5"/>
    <p:sldId id="646" r:id="rId6"/>
    <p:sldId id="620" r:id="rId7"/>
    <p:sldId id="257" r:id="rId8"/>
    <p:sldId id="290" r:id="rId9"/>
    <p:sldId id="628" r:id="rId10"/>
    <p:sldId id="631" r:id="rId11"/>
    <p:sldId id="632" r:id="rId12"/>
    <p:sldId id="629" r:id="rId13"/>
    <p:sldId id="633" r:id="rId14"/>
    <p:sldId id="634" r:id="rId15"/>
    <p:sldId id="630" r:id="rId16"/>
    <p:sldId id="292" r:id="rId17"/>
    <p:sldId id="477" r:id="rId18"/>
    <p:sldId id="643" r:id="rId19"/>
    <p:sldId id="644" r:id="rId20"/>
    <p:sldId id="293" r:id="rId21"/>
    <p:sldId id="294" r:id="rId22"/>
    <p:sldId id="260" r:id="rId23"/>
    <p:sldId id="625" r:id="rId24"/>
    <p:sldId id="626" r:id="rId25"/>
    <p:sldId id="300" r:id="rId26"/>
    <p:sldId id="627" r:id="rId27"/>
    <p:sldId id="301" r:id="rId28"/>
    <p:sldId id="302" r:id="rId29"/>
    <p:sldId id="303" r:id="rId30"/>
    <p:sldId id="635" r:id="rId31"/>
    <p:sldId id="261" r:id="rId32"/>
    <p:sldId id="647" r:id="rId33"/>
    <p:sldId id="648" r:id="rId34"/>
    <p:sldId id="613" r:id="rId35"/>
    <p:sldId id="636" r:id="rId36"/>
    <p:sldId id="637" r:id="rId37"/>
    <p:sldId id="638" r:id="rId38"/>
    <p:sldId id="639" r:id="rId39"/>
    <p:sldId id="640" r:id="rId40"/>
    <p:sldId id="263" r:id="rId41"/>
    <p:sldId id="299" r:id="rId42"/>
    <p:sldId id="267" r:id="rId43"/>
    <p:sldId id="268" r:id="rId44"/>
    <p:sldId id="304" r:id="rId45"/>
    <p:sldId id="305" r:id="rId46"/>
    <p:sldId id="370" r:id="rId47"/>
    <p:sldId id="372" r:id="rId48"/>
    <p:sldId id="381" r:id="rId49"/>
    <p:sldId id="306" r:id="rId50"/>
    <p:sldId id="307" r:id="rId51"/>
    <p:sldId id="308" r:id="rId52"/>
    <p:sldId id="309" r:id="rId53"/>
    <p:sldId id="609" r:id="rId54"/>
    <p:sldId id="610" r:id="rId55"/>
    <p:sldId id="611" r:id="rId56"/>
    <p:sldId id="288" r:id="rId57"/>
    <p:sldId id="452" r:id="rId58"/>
    <p:sldId id="453" r:id="rId59"/>
    <p:sldId id="265" r:id="rId60"/>
    <p:sldId id="264" r:id="rId61"/>
    <p:sldId id="624" r:id="rId62"/>
    <p:sldId id="645" r:id="rId63"/>
    <p:sldId id="291" r:id="rId64"/>
    <p:sldId id="259" r:id="rId65"/>
    <p:sldId id="275" r:id="rId66"/>
    <p:sldId id="278" r:id="rId67"/>
    <p:sldId id="279" r:id="rId68"/>
    <p:sldId id="276" r:id="rId69"/>
    <p:sldId id="277" r:id="rId70"/>
    <p:sldId id="621" r:id="rId71"/>
    <p:sldId id="281" r:id="rId72"/>
    <p:sldId id="280" r:id="rId73"/>
    <p:sldId id="641" r:id="rId74"/>
    <p:sldId id="623" r:id="rId75"/>
    <p:sldId id="297" r:id="rId76"/>
    <p:sldId id="505" r:id="rId77"/>
    <p:sldId id="282" r:id="rId78"/>
    <p:sldId id="286" r:id="rId79"/>
    <p:sldId id="283" r:id="rId80"/>
    <p:sldId id="284" r:id="rId81"/>
    <p:sldId id="642" r:id="rId82"/>
    <p:sldId id="285" r:id="rId83"/>
    <p:sldId id="295" r:id="rId84"/>
    <p:sldId id="287" r:id="rId85"/>
    <p:sldId id="622" r:id="rId86"/>
    <p:sldId id="43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2EE60F-C6A0-02D0-EF7E-A4A7131A98BF}" name="Rod Wentworth" initials="RW" userId="9a2eded342f1884f" providerId="Windows Live"/>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396806-9F7C-453F-B944-DA3CB084A89B}" v="321" dt="2023-10-18T16:10:51.6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6" y="36"/>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3.xml" Id="rId26" /><Relationship Type="http://schemas.openxmlformats.org/officeDocument/2006/relationships/slide" Target="slides/slide18.xml" Id="rId21" /><Relationship Type="http://schemas.openxmlformats.org/officeDocument/2006/relationships/slide" Target="slides/slide39.xml" Id="rId42" /><Relationship Type="http://schemas.openxmlformats.org/officeDocument/2006/relationships/slide" Target="slides/slide44.xml" Id="rId47" /><Relationship Type="http://schemas.openxmlformats.org/officeDocument/2006/relationships/slide" Target="slides/slide60.xml" Id="rId63" /><Relationship Type="http://schemas.openxmlformats.org/officeDocument/2006/relationships/slide" Target="slides/slide65.xml" Id="rId68" /><Relationship Type="http://schemas.openxmlformats.org/officeDocument/2006/relationships/slide" Target="slides/slide81.xml" Id="rId84" /><Relationship Type="http://schemas.openxmlformats.org/officeDocument/2006/relationships/presProps" Target="presProps.xml" Id="rId89" /><Relationship Type="http://schemas.openxmlformats.org/officeDocument/2006/relationships/slide" Target="slides/slide13.xml" Id="rId16" /><Relationship Type="http://schemas.openxmlformats.org/officeDocument/2006/relationships/slide" Target="slides/slide8.xml" Id="rId11" /><Relationship Type="http://schemas.openxmlformats.org/officeDocument/2006/relationships/slide" Target="slides/slide29.xml" Id="rId32" /><Relationship Type="http://schemas.openxmlformats.org/officeDocument/2006/relationships/slide" Target="slides/slide34.xml" Id="rId37" /><Relationship Type="http://schemas.openxmlformats.org/officeDocument/2006/relationships/slide" Target="slides/slide50.xml" Id="rId53" /><Relationship Type="http://schemas.openxmlformats.org/officeDocument/2006/relationships/slide" Target="slides/slide55.xml" Id="rId58" /><Relationship Type="http://schemas.openxmlformats.org/officeDocument/2006/relationships/slide" Target="slides/slide71.xml" Id="rId74" /><Relationship Type="http://schemas.openxmlformats.org/officeDocument/2006/relationships/slide" Target="slides/slide76.xml" Id="rId79" /><Relationship Type="http://schemas.openxmlformats.org/officeDocument/2006/relationships/slide" Target="slides/slide2.xml" Id="rId5" /><Relationship Type="http://schemas.openxmlformats.org/officeDocument/2006/relationships/viewProps" Target="viewProps.xml" Id="rId90" /><Relationship Type="http://schemas.microsoft.com/office/2018/10/relationships/authors" Target="authors.xml" Id="rId95" /><Relationship Type="http://schemas.openxmlformats.org/officeDocument/2006/relationships/slide" Target="slides/slide19.xml" Id="rId22" /><Relationship Type="http://schemas.openxmlformats.org/officeDocument/2006/relationships/slide" Target="slides/slide24.xml" Id="rId27" /><Relationship Type="http://schemas.openxmlformats.org/officeDocument/2006/relationships/slide" Target="slides/slide40.xml" Id="rId43" /><Relationship Type="http://schemas.openxmlformats.org/officeDocument/2006/relationships/slide" Target="slides/slide45.xml" Id="rId48" /><Relationship Type="http://schemas.openxmlformats.org/officeDocument/2006/relationships/slide" Target="slides/slide61.xml" Id="rId64" /><Relationship Type="http://schemas.openxmlformats.org/officeDocument/2006/relationships/slide" Target="slides/slide66.xml" Id="rId69" /><Relationship Type="http://schemas.openxmlformats.org/officeDocument/2006/relationships/slide" Target="slides/slide5.xml" Id="rId8" /><Relationship Type="http://schemas.openxmlformats.org/officeDocument/2006/relationships/slide" Target="slides/slide48.xml" Id="rId51" /><Relationship Type="http://schemas.openxmlformats.org/officeDocument/2006/relationships/slide" Target="slides/slide69.xml" Id="rId72" /><Relationship Type="http://schemas.openxmlformats.org/officeDocument/2006/relationships/slide" Target="slides/slide77.xml" Id="rId80" /><Relationship Type="http://schemas.openxmlformats.org/officeDocument/2006/relationships/slide" Target="slides/slide82.xml" Id="rId85" /><Relationship Type="http://schemas.openxmlformats.org/officeDocument/2006/relationships/slideMaster" Target="slideMasters/slideMaster3.xml" Id="rId3" /><Relationship Type="http://schemas.openxmlformats.org/officeDocument/2006/relationships/slide" Target="slides/slide9.xml" Id="rId12" /><Relationship Type="http://schemas.openxmlformats.org/officeDocument/2006/relationships/slide" Target="slides/slide14.xml" Id="rId17" /><Relationship Type="http://schemas.openxmlformats.org/officeDocument/2006/relationships/slide" Target="slides/slide22.xml" Id="rId25" /><Relationship Type="http://schemas.openxmlformats.org/officeDocument/2006/relationships/slide" Target="slides/slide30.xml" Id="rId33" /><Relationship Type="http://schemas.openxmlformats.org/officeDocument/2006/relationships/slide" Target="slides/slide35.xml" Id="rId38" /><Relationship Type="http://schemas.openxmlformats.org/officeDocument/2006/relationships/slide" Target="slides/slide43.xml" Id="rId46" /><Relationship Type="http://schemas.openxmlformats.org/officeDocument/2006/relationships/slide" Target="slides/slide56.xml" Id="rId59" /><Relationship Type="http://schemas.openxmlformats.org/officeDocument/2006/relationships/slide" Target="slides/slide64.xml" Id="rId67" /><Relationship Type="http://schemas.openxmlformats.org/officeDocument/2006/relationships/slide" Target="slides/slide17.xml" Id="rId20" /><Relationship Type="http://schemas.openxmlformats.org/officeDocument/2006/relationships/slide" Target="slides/slide38.xml" Id="rId41" /><Relationship Type="http://schemas.openxmlformats.org/officeDocument/2006/relationships/slide" Target="slides/slide51.xml" Id="rId54" /><Relationship Type="http://schemas.openxmlformats.org/officeDocument/2006/relationships/slide" Target="slides/slide59.xml" Id="rId62" /><Relationship Type="http://schemas.openxmlformats.org/officeDocument/2006/relationships/slide" Target="slides/slide67.xml" Id="rId70" /><Relationship Type="http://schemas.openxmlformats.org/officeDocument/2006/relationships/slide" Target="slides/slide72.xml" Id="rId75" /><Relationship Type="http://schemas.openxmlformats.org/officeDocument/2006/relationships/slide" Target="slides/slide80.xml" Id="rId83" /><Relationship Type="http://schemas.openxmlformats.org/officeDocument/2006/relationships/notesMaster" Target="notesMasters/notesMaster1.xml" Id="rId88" /><Relationship Type="http://schemas.openxmlformats.org/officeDocument/2006/relationships/theme" Target="theme/theme1.xml" Id="rId91" /><Relationship Type="http://schemas.openxmlformats.org/officeDocument/2006/relationships/slideMaster" Target="slideMasters/slideMaster1.xml" Id="rId1" /><Relationship Type="http://schemas.openxmlformats.org/officeDocument/2006/relationships/slide" Target="slides/slide3.xml" Id="rId6" /><Relationship Type="http://schemas.openxmlformats.org/officeDocument/2006/relationships/slide" Target="slides/slide12.xml" Id="rId15" /><Relationship Type="http://schemas.openxmlformats.org/officeDocument/2006/relationships/slide" Target="slides/slide20.xml" Id="rId23" /><Relationship Type="http://schemas.openxmlformats.org/officeDocument/2006/relationships/slide" Target="slides/slide25.xml" Id="rId28" /><Relationship Type="http://schemas.openxmlformats.org/officeDocument/2006/relationships/slide" Target="slides/slide33.xml" Id="rId36" /><Relationship Type="http://schemas.openxmlformats.org/officeDocument/2006/relationships/slide" Target="slides/slide46.xml" Id="rId49" /><Relationship Type="http://schemas.openxmlformats.org/officeDocument/2006/relationships/slide" Target="slides/slide54.xml" Id="rId57" /><Relationship Type="http://schemas.openxmlformats.org/officeDocument/2006/relationships/slide" Target="slides/slide7.xml" Id="rId10" /><Relationship Type="http://schemas.openxmlformats.org/officeDocument/2006/relationships/slide" Target="slides/slide28.xml" Id="rId31" /><Relationship Type="http://schemas.openxmlformats.org/officeDocument/2006/relationships/slide" Target="slides/slide41.xml" Id="rId44" /><Relationship Type="http://schemas.openxmlformats.org/officeDocument/2006/relationships/slide" Target="slides/slide49.xml" Id="rId52" /><Relationship Type="http://schemas.openxmlformats.org/officeDocument/2006/relationships/slide" Target="slides/slide57.xml" Id="rId60" /><Relationship Type="http://schemas.openxmlformats.org/officeDocument/2006/relationships/slide" Target="slides/slide62.xml" Id="rId65" /><Relationship Type="http://schemas.openxmlformats.org/officeDocument/2006/relationships/slide" Target="slides/slide70.xml" Id="rId73" /><Relationship Type="http://schemas.openxmlformats.org/officeDocument/2006/relationships/slide" Target="slides/slide75.xml" Id="rId78" /><Relationship Type="http://schemas.openxmlformats.org/officeDocument/2006/relationships/slide" Target="slides/slide78.xml" Id="rId81" /><Relationship Type="http://schemas.openxmlformats.org/officeDocument/2006/relationships/slide" Target="slides/slide83.xml" Id="rId86" /><Relationship Type="http://schemas.microsoft.com/office/2015/10/relationships/revisionInfo" Target="revisionInfo.xml" Id="rId94" /><Relationship Type="http://schemas.openxmlformats.org/officeDocument/2006/relationships/slide" Target="slides/slide1.xml" Id="rId4" /><Relationship Type="http://schemas.openxmlformats.org/officeDocument/2006/relationships/slide" Target="slides/slide6.xml" Id="rId9" /><Relationship Type="http://schemas.openxmlformats.org/officeDocument/2006/relationships/slide" Target="slides/slide10.xml" Id="rId13" /><Relationship Type="http://schemas.openxmlformats.org/officeDocument/2006/relationships/slide" Target="slides/slide15.xml" Id="rId18" /><Relationship Type="http://schemas.openxmlformats.org/officeDocument/2006/relationships/slide" Target="slides/slide36.xml" Id="rId39" /><Relationship Type="http://schemas.openxmlformats.org/officeDocument/2006/relationships/slide" Target="slides/slide31.xml" Id="rId34" /><Relationship Type="http://schemas.openxmlformats.org/officeDocument/2006/relationships/slide" Target="slides/slide47.xml" Id="rId50" /><Relationship Type="http://schemas.openxmlformats.org/officeDocument/2006/relationships/slide" Target="slides/slide52.xml" Id="rId55" /><Relationship Type="http://schemas.openxmlformats.org/officeDocument/2006/relationships/slide" Target="slides/slide73.xml" Id="rId76" /><Relationship Type="http://schemas.openxmlformats.org/officeDocument/2006/relationships/slide" Target="slides/slide4.xml" Id="rId7" /><Relationship Type="http://schemas.openxmlformats.org/officeDocument/2006/relationships/slide" Target="slides/slide68.xml" Id="rId71" /><Relationship Type="http://schemas.openxmlformats.org/officeDocument/2006/relationships/tableStyles" Target="tableStyles.xml" Id="rId92" /><Relationship Type="http://schemas.openxmlformats.org/officeDocument/2006/relationships/slideMaster" Target="slideMasters/slideMaster2.xml" Id="rId2" /><Relationship Type="http://schemas.openxmlformats.org/officeDocument/2006/relationships/slide" Target="slides/slide26.xml" Id="rId29" /><Relationship Type="http://schemas.openxmlformats.org/officeDocument/2006/relationships/slide" Target="slides/slide21.xml" Id="rId24" /><Relationship Type="http://schemas.openxmlformats.org/officeDocument/2006/relationships/slide" Target="slides/slide37.xml" Id="rId40" /><Relationship Type="http://schemas.openxmlformats.org/officeDocument/2006/relationships/slide" Target="slides/slide42.xml" Id="rId45" /><Relationship Type="http://schemas.openxmlformats.org/officeDocument/2006/relationships/slide" Target="slides/slide63.xml" Id="rId66" /><Relationship Type="http://schemas.openxmlformats.org/officeDocument/2006/relationships/slide" Target="slides/slide84.xml" Id="rId87" /><Relationship Type="http://schemas.openxmlformats.org/officeDocument/2006/relationships/slide" Target="slides/slide58.xml" Id="rId61" /><Relationship Type="http://schemas.openxmlformats.org/officeDocument/2006/relationships/slide" Target="slides/slide79.xml" Id="rId82" /><Relationship Type="http://schemas.openxmlformats.org/officeDocument/2006/relationships/slide" Target="slides/slide16.xml" Id="rId19" /><Relationship Type="http://schemas.openxmlformats.org/officeDocument/2006/relationships/slide" Target="slides/slide11.xml" Id="rId14" /><Relationship Type="http://schemas.openxmlformats.org/officeDocument/2006/relationships/slide" Target="slides/slide27.xml" Id="rId30" /><Relationship Type="http://schemas.openxmlformats.org/officeDocument/2006/relationships/slide" Target="slides/slide32.xml" Id="rId35" /><Relationship Type="http://schemas.openxmlformats.org/officeDocument/2006/relationships/slide" Target="slides/slide53.xml" Id="rId56" /><Relationship Type="http://schemas.openxmlformats.org/officeDocument/2006/relationships/slide" Target="slides/slide74.xml" Id="rId77" /></Relationships>
</file>

<file path=ppt/comments/modernComment_127_58EC81EB.xml><?xml version="1.0" encoding="utf-8"?>
<p188:cmLst xmlns:a="http://schemas.openxmlformats.org/drawingml/2006/main" xmlns:r="http://schemas.openxmlformats.org/officeDocument/2006/relationships" xmlns:p188="http://schemas.microsoft.com/office/powerpoint/2018/8/main">
  <p188:cm id="{86F9CEE6-AE43-4155-821B-6D73E2770728}" authorId="{95582667-6102-27E7-ED8E-01A166EB4B6B}" created="2023-10-10T17:12:38.726">
    <ac:deMkLst xmlns:ac="http://schemas.microsoft.com/office/drawing/2013/main/command">
      <pc:docMk xmlns:pc="http://schemas.microsoft.com/office/powerpoint/2013/main/command"/>
      <pc:sldMk xmlns:pc="http://schemas.microsoft.com/office/powerpoint/2013/main/command" cId="1491894763" sldId="295"/>
      <ac:spMk id="8" creationId="{3E7078D8-A6AD-4F14-8815-DD34645E6BB6}"/>
    </ac:deMkLst>
    <p188:replyLst>
      <p188:reply id="{E48C2C6D-8F66-463E-BF01-6A628E2AC93A}" authorId="{5D2EE60F-C6A0-02D0-EF7E-A4A7131A98BF}" created="2023-10-10T17:23:30.555">
        <p188:txBody>
          <a:bodyPr/>
          <a:lstStyle/>
          <a:p>
            <a:r>
              <a:rPr lang="en-US"/>
              <a:t>Thanks</a:t>
            </a:r>
          </a:p>
        </p188:txBody>
      </p188:reply>
    </p188:replyLst>
    <p188:txBody>
      <a:bodyPr/>
      <a:lstStyle/>
      <a:p>
        <a:r>
          <a:rPr lang="en-US"/>
          <a:t>Remove r, should be you</a:t>
        </a:r>
      </a:p>
    </p188:txBody>
  </p188:cm>
</p188:cmLst>
</file>

<file path=ppt/comments/modernComment_133_40166049.xml><?xml version="1.0" encoding="utf-8"?>
<p188:cmLst xmlns:a="http://schemas.openxmlformats.org/drawingml/2006/main" xmlns:r="http://schemas.openxmlformats.org/officeDocument/2006/relationships" xmlns:p188="http://schemas.microsoft.com/office/powerpoint/2018/8/main">
  <p188:cm id="{EA0D34FF-7799-4CA4-83B4-4890A1B207C4}" authorId="{95582667-6102-27E7-ED8E-01A166EB4B6B}" created="2023-10-10T17:19:33.917">
    <pc:sldMkLst xmlns:pc="http://schemas.microsoft.com/office/powerpoint/2013/main/command">
      <pc:docMk/>
      <pc:sldMk cId="1075208265" sldId="307"/>
    </pc:sldMkLst>
    <p188:txBody>
      <a:bodyPr/>
      <a:lstStyle/>
      <a:p>
        <a:r>
          <a:rPr lang="en-US"/>
          <a:t>I would just mention here, that a late entry may also be added as an addendum that you will talk more about in a few minutes.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84BA4-2EF0-4C13-97EA-4EA48257B995}"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52200-110A-4B2D-8979-0485DF007524}" type="slidenum">
              <a:rPr lang="en-US" smtClean="0"/>
              <a:t>‹#›</a:t>
            </a:fld>
            <a:endParaRPr lang="en-US"/>
          </a:p>
        </p:txBody>
      </p:sp>
    </p:spTree>
    <p:extLst>
      <p:ext uri="{BB962C8B-B14F-4D97-AF65-F5344CB8AC3E}">
        <p14:creationId xmlns:p14="http://schemas.microsoft.com/office/powerpoint/2010/main" val="110360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2200-110A-4B2D-8979-0485DF007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58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talk about risk management today.</a:t>
            </a:r>
            <a:r>
              <a:rPr lang="en-US" baseline="0" dirty="0"/>
              <a:t>  You are also going to learn a bit about fly fishing and maybe be introduced to some fish you are not familiar with.</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7439D-63EA-4FC0-9421-592B6D1FB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32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Anyone</a:t>
            </a:r>
            <a:r>
              <a:rPr lang="en-US" baseline="0"/>
              <a:t> know what kind of fish this is? Note the smile on my face. This is the holy grail of saltwater fly fishing.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7439D-63EA-4FC0-9421-592B6D1FB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2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a:t>
            </a:r>
            <a:r>
              <a:rPr lang="en-US" baseline="0"/>
              <a:t> know we don’t let you treat real people until you get some practice on other teeth.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7439D-63EA-4FC0-9421-592B6D1FB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75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Black spot Tusk Fish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7439D-63EA-4FC0-9421-592B6D1FB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42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Jenny with her Black spot Tusk Fish.  Fly fishing is like dentistry….There are no gender differences in regard to skill levels and ability to achieve excellence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7439D-63EA-4FC0-9421-592B6D1FB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98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A52200-110A-4B2D-8979-0485DF007524}" type="slidenum">
              <a:rPr lang="en-US" smtClean="0"/>
              <a:t>38</a:t>
            </a:fld>
            <a:endParaRPr lang="en-US"/>
          </a:p>
        </p:txBody>
      </p:sp>
    </p:spTree>
    <p:extLst>
      <p:ext uri="{BB962C8B-B14F-4D97-AF65-F5344CB8AC3E}">
        <p14:creationId xmlns:p14="http://schemas.microsoft.com/office/powerpoint/2010/main" val="405265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entry may also be added as an addendum that you will talk more about in a few minutes.</a:t>
            </a:r>
          </a:p>
        </p:txBody>
      </p:sp>
      <p:sp>
        <p:nvSpPr>
          <p:cNvPr id="4" name="Slide Number Placeholder 3"/>
          <p:cNvSpPr>
            <a:spLocks noGrp="1"/>
          </p:cNvSpPr>
          <p:nvPr>
            <p:ph type="sldNum" sz="quarter" idx="5"/>
          </p:nvPr>
        </p:nvSpPr>
        <p:spPr/>
        <p:txBody>
          <a:bodyPr/>
          <a:lstStyle/>
          <a:p>
            <a:fld id="{FAA52200-110A-4B2D-8979-0485DF007524}" type="slidenum">
              <a:rPr lang="en-US" smtClean="0"/>
              <a:t>48</a:t>
            </a:fld>
            <a:endParaRPr lang="en-US"/>
          </a:p>
        </p:txBody>
      </p:sp>
    </p:spTree>
    <p:extLst>
      <p:ext uri="{BB962C8B-B14F-4D97-AF65-F5344CB8AC3E}">
        <p14:creationId xmlns:p14="http://schemas.microsoft.com/office/powerpoint/2010/main" val="317121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7439D-63EA-4FC0-9421-592B6D1FB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33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363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624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11378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49918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81854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517975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995863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9400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2299639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61326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5859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13"/>
          <p:cNvSpPr>
            <a:spLocks noGrp="1"/>
          </p:cNvSpPr>
          <p:nvPr>
            <p:ph type="body" sz="quarter" idx="10"/>
          </p:nvPr>
        </p:nvSpPr>
        <p:spPr>
          <a:xfrm>
            <a:off x="3037417" y="6075518"/>
            <a:ext cx="6096000" cy="286232"/>
          </a:xfrm>
          <a:prstGeom prst="rect">
            <a:avLst/>
          </a:prstGeom>
        </p:spPr>
        <p:txBody>
          <a:bodyPr/>
          <a:lstStyle>
            <a:lvl1pPr marL="0" indent="0" algn="ctr">
              <a:buFontTx/>
              <a:buNone/>
              <a:defRPr sz="1400">
                <a:solidFill>
                  <a:schemeClr val="bg2">
                    <a:lumMod val="90000"/>
                  </a:schemeClr>
                </a:solidFill>
                <a:latin typeface="Arial" charset="0"/>
                <a:ea typeface="Arial" charset="0"/>
                <a:cs typeface="Arial" charset="0"/>
              </a:defRPr>
            </a:lvl1pPr>
          </a:lstStyle>
          <a:p>
            <a:pPr lvl="0"/>
            <a:endParaRPr lang="en-US"/>
          </a:p>
        </p:txBody>
      </p:sp>
      <p:sp>
        <p:nvSpPr>
          <p:cNvPr id="7" name="Rectangle 6"/>
          <p:cNvSpPr/>
          <p:nvPr userDrawn="1"/>
        </p:nvSpPr>
        <p:spPr>
          <a:xfrm>
            <a:off x="9133488" y="6075518"/>
            <a:ext cx="2333299" cy="258532"/>
          </a:xfrm>
          <a:prstGeom prst="rect">
            <a:avLst/>
          </a:prstGeom>
        </p:spPr>
        <p:txBody>
          <a:bodyPr wrap="square">
            <a:spAutoFit/>
          </a:bodyPr>
          <a:lstStyle/>
          <a:p>
            <a:pPr marL="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fld id="{81F7B90A-FA28-0E47-8587-FE7496D678EF}" type="slidenum">
              <a:rPr lang="en-US" sz="1200" b="0" i="0" smtClean="0">
                <a:solidFill>
                  <a:schemeClr val="bg2">
                    <a:lumMod val="90000"/>
                  </a:schemeClr>
                </a:solidFill>
                <a:latin typeface="Arial" charset="0"/>
                <a:ea typeface="Arial" charset="0"/>
                <a:cs typeface="Arial" charset="0"/>
              </a:rPr>
              <a:pPr marL="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t>‹#›</a:t>
            </a:fld>
            <a:endParaRPr lang="en-US" sz="1200" b="0" i="0">
              <a:solidFill>
                <a:schemeClr val="bg2">
                  <a:lumMod val="90000"/>
                </a:schemeClr>
              </a:solidFill>
              <a:latin typeface="Arial" charset="0"/>
              <a:ea typeface="Arial" charset="0"/>
              <a:cs typeface="Arial" charset="0"/>
            </a:endParaRPr>
          </a:p>
        </p:txBody>
      </p:sp>
      <p:sp>
        <p:nvSpPr>
          <p:cNvPr id="8" name="Title 1"/>
          <p:cNvSpPr>
            <a:spLocks noGrp="1"/>
          </p:cNvSpPr>
          <p:nvPr>
            <p:ph type="title"/>
          </p:nvPr>
        </p:nvSpPr>
        <p:spPr>
          <a:xfrm>
            <a:off x="838200" y="2017105"/>
            <a:ext cx="10515600" cy="1020655"/>
          </a:xfrm>
          <a:prstGeom prst="rect">
            <a:avLst/>
          </a:prstGeom>
        </p:spPr>
        <p:txBody>
          <a:bodyPr/>
          <a:lstStyle>
            <a:lvl1pPr algn="ctr">
              <a:defRPr sz="3200" b="0" i="0">
                <a:solidFill>
                  <a:srgbClr val="5C2947"/>
                </a:solidFill>
                <a:latin typeface="Arial" charset="0"/>
                <a:ea typeface="Arial" charset="0"/>
                <a:cs typeface="Arial" charset="0"/>
              </a:defRPr>
            </a:lvl1pPr>
          </a:lstStyle>
          <a:p>
            <a:r>
              <a:rPr lang="en-US"/>
              <a:t>Click to edit Master title style</a:t>
            </a:r>
          </a:p>
        </p:txBody>
      </p:sp>
      <p:sp>
        <p:nvSpPr>
          <p:cNvPr id="3" name="Text Placeholder 2"/>
          <p:cNvSpPr>
            <a:spLocks noGrp="1"/>
          </p:cNvSpPr>
          <p:nvPr>
            <p:ph type="body" sz="quarter" idx="11"/>
          </p:nvPr>
        </p:nvSpPr>
        <p:spPr>
          <a:xfrm>
            <a:off x="819151" y="3152775"/>
            <a:ext cx="10553700" cy="1671638"/>
          </a:xfrm>
          <a:prstGeom prst="rect">
            <a:avLst/>
          </a:prstGeom>
        </p:spPr>
        <p:txBody>
          <a:bodyPr/>
          <a:lstStyle>
            <a:lvl1pPr marL="0" indent="0" algn="ctr">
              <a:buFontTx/>
              <a:buNone/>
              <a:defRPr sz="1800">
                <a:solidFill>
                  <a:srgbClr val="879B24"/>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1565360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83819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05233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45101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ADA267AA-B295-47DB-8708-2FBC12321F33}" type="slidenum">
              <a:rPr lang="en-US" altLang="en-US"/>
              <a:pPr>
                <a:defRPr/>
              </a:pPr>
              <a:t>‹#›</a:t>
            </a:fld>
            <a:endParaRPr lang="en-US" altLang="en-US"/>
          </a:p>
        </p:txBody>
      </p:sp>
    </p:spTree>
    <p:extLst>
      <p:ext uri="{BB962C8B-B14F-4D97-AF65-F5344CB8AC3E}">
        <p14:creationId xmlns:p14="http://schemas.microsoft.com/office/powerpoint/2010/main" val="1702837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1105577F-768A-4672-8F4E-ED2D1A756402}"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100601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9796CC87-BF87-4356-8145-238A9B2522AC}"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2453606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3711B4A4-E017-4145-81B5-39952A95BF1A}"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2470212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2FC86CA2-120C-4F53-91D1-8EC8C7D580B1}"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2497371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a:defRPr/>
            </a:pPr>
            <a:fld id="{E9A84925-8AC8-4054-A50B-393846BF84CE}"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630087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pPr>
              <a:defRPr/>
            </a:pPr>
            <a:fld id="{BA3C8043-1CDB-4E67-83A3-5C50CF3F30A9}"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397664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userDrawn="1"/>
        </p:nvSpPr>
        <p:spPr>
          <a:xfrm>
            <a:off x="9133488" y="6075518"/>
            <a:ext cx="2333299" cy="258532"/>
          </a:xfrm>
          <a:prstGeom prst="rect">
            <a:avLst/>
          </a:prstGeom>
        </p:spPr>
        <p:txBody>
          <a:bodyPr wrap="square">
            <a:spAutoFit/>
          </a:bodyPr>
          <a:lstStyle/>
          <a:p>
            <a:pPr marL="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fld id="{81F7B90A-FA28-0E47-8587-FE7496D678EF}" type="slidenum">
              <a:rPr lang="en-US" sz="1200" b="0" i="0" smtClean="0">
                <a:solidFill>
                  <a:schemeClr val="bg2">
                    <a:lumMod val="90000"/>
                  </a:schemeClr>
                </a:solidFill>
                <a:latin typeface="Arial" charset="0"/>
                <a:ea typeface="Arial" charset="0"/>
                <a:cs typeface="Arial" charset="0"/>
              </a:rPr>
              <a:pPr marL="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t>‹#›</a:t>
            </a:fld>
            <a:endParaRPr lang="en-US" sz="1200" b="0" i="0">
              <a:solidFill>
                <a:schemeClr val="bg2">
                  <a:lumMod val="90000"/>
                </a:schemeClr>
              </a:solidFill>
              <a:latin typeface="Arial" charset="0"/>
              <a:ea typeface="Arial" charset="0"/>
              <a:cs typeface="Arial" charset="0"/>
            </a:endParaRPr>
          </a:p>
        </p:txBody>
      </p:sp>
      <p:sp>
        <p:nvSpPr>
          <p:cNvPr id="14" name="Text Placeholder 13"/>
          <p:cNvSpPr>
            <a:spLocks noGrp="1"/>
          </p:cNvSpPr>
          <p:nvPr>
            <p:ph type="body" sz="quarter" idx="10"/>
          </p:nvPr>
        </p:nvSpPr>
        <p:spPr>
          <a:xfrm>
            <a:off x="3037417" y="6075518"/>
            <a:ext cx="6096000" cy="286232"/>
          </a:xfrm>
          <a:prstGeom prst="rect">
            <a:avLst/>
          </a:prstGeom>
        </p:spPr>
        <p:txBody>
          <a:bodyPr/>
          <a:lstStyle>
            <a:lvl1pPr marL="0" indent="0" algn="ctr">
              <a:buFontTx/>
              <a:buNone/>
              <a:defRPr sz="1400" b="0" i="0">
                <a:solidFill>
                  <a:schemeClr val="bg2">
                    <a:lumMod val="90000"/>
                  </a:schemeClr>
                </a:solidFill>
                <a:latin typeface="Arial" charset="0"/>
                <a:ea typeface="Arial" charset="0"/>
                <a:cs typeface="Arial" charset="0"/>
              </a:defRPr>
            </a:lvl1pPr>
          </a:lstStyle>
          <a:p>
            <a:pPr lvl="0"/>
            <a:endParaRPr lang="en-US"/>
          </a:p>
        </p:txBody>
      </p:sp>
      <p:sp>
        <p:nvSpPr>
          <p:cNvPr id="8" name="Title 1"/>
          <p:cNvSpPr>
            <a:spLocks noGrp="1"/>
          </p:cNvSpPr>
          <p:nvPr>
            <p:ph type="title"/>
          </p:nvPr>
        </p:nvSpPr>
        <p:spPr>
          <a:xfrm>
            <a:off x="838200" y="670035"/>
            <a:ext cx="10515600" cy="1020655"/>
          </a:xfrm>
          <a:prstGeom prst="rect">
            <a:avLst/>
          </a:prstGeom>
        </p:spPr>
        <p:txBody>
          <a:bodyPr/>
          <a:lstStyle>
            <a:lvl1pPr>
              <a:defRPr sz="3200" b="0" i="0">
                <a:solidFill>
                  <a:srgbClr val="5C2947"/>
                </a:solidFill>
                <a:latin typeface="Arial" charset="0"/>
                <a:ea typeface="Arial" charset="0"/>
                <a:cs typeface="Arial" charset="0"/>
              </a:defRPr>
            </a:lvl1pPr>
          </a:lstStyle>
          <a:p>
            <a:r>
              <a:rPr lang="en-US"/>
              <a:t>Click to edit Master title style</a:t>
            </a:r>
          </a:p>
        </p:txBody>
      </p:sp>
      <p:sp>
        <p:nvSpPr>
          <p:cNvPr id="9" name="Content Placeholder 2"/>
          <p:cNvSpPr>
            <a:spLocks noGrp="1"/>
          </p:cNvSpPr>
          <p:nvPr>
            <p:ph idx="1"/>
          </p:nvPr>
        </p:nvSpPr>
        <p:spPr>
          <a:xfrm>
            <a:off x="904875" y="1868488"/>
            <a:ext cx="10448925" cy="3710781"/>
          </a:xfrm>
          <a:prstGeom prst="rect">
            <a:avLst/>
          </a:prstGeom>
        </p:spPr>
        <p:txBody>
          <a:bodyPr/>
          <a:lstStyle>
            <a:lvl1pPr>
              <a:defRPr sz="2400" b="0" i="0">
                <a:solidFill>
                  <a:srgbClr val="879B24"/>
                </a:solidFill>
                <a:latin typeface="Arial" charset="0"/>
                <a:ea typeface="Arial" charset="0"/>
                <a:cs typeface="Arial" charset="0"/>
              </a:defRPr>
            </a:lvl1pPr>
            <a:lvl2pPr marL="594360" indent="-228600">
              <a:buClr>
                <a:srgbClr val="7E5076"/>
              </a:buClr>
              <a:buSzPct val="60000"/>
              <a:buFont typeface="Courier New" charset="0"/>
              <a:buChar char="o"/>
              <a:defRPr sz="2000" b="0" i="0">
                <a:latin typeface="Arial" charset="0"/>
                <a:ea typeface="Arial" charset="0"/>
                <a:cs typeface="Arial" charset="0"/>
              </a:defRPr>
            </a:lvl2pPr>
            <a:lvl3pPr marL="1143000" indent="-320040">
              <a:buClr>
                <a:srgbClr val="DCA021"/>
              </a:buClr>
              <a:buSzPct val="70000"/>
              <a:buFont typeface=".AppleSystemUIFont" charset="-120"/>
              <a:buChar char="—"/>
              <a:defRPr b="0" i="0">
                <a:latin typeface="Arial" charset="0"/>
                <a:ea typeface="Arial" charset="0"/>
                <a:cs typeface="Arial" charset="0"/>
              </a:defRPr>
            </a:lvl3pPr>
            <a:lvl4pPr marL="1600200" indent="-228600">
              <a:buClr>
                <a:srgbClr val="AAC330"/>
              </a:buClr>
              <a:buSzPct val="75000"/>
              <a:buFont typeface=".AppleSystemUIFont" charset="-120"/>
              <a:buChar char="–"/>
              <a:defRPr b="0" i="0">
                <a:latin typeface="Arial" charset="0"/>
                <a:ea typeface="Arial" charset="0"/>
                <a:cs typeface="Arial" charset="0"/>
              </a:defRPr>
            </a:lvl4pPr>
            <a:lvl5pPr marL="2057400" indent="-228600">
              <a:buClr>
                <a:srgbClr val="E6652F"/>
              </a:buClr>
              <a:buSzPct val="75000"/>
              <a:buFont typeface=".AppleSystemUIFont" charset="-120"/>
              <a:buChar cha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918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pPr>
              <a:defRPr/>
            </a:pPr>
            <a:fld id="{54005FBA-2723-4DF3-82F9-29FFE8E845B3}"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2480948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a:defRPr/>
            </a:pPr>
            <a:fld id="{C5655A87-88C1-422A-9AA6-D0D1EAF06805}"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1480650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603BE8B1-1B7A-44CD-AC85-C85B7F85BFCF}"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1584345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a:defRPr/>
            </a:pPr>
            <a:fld id="{BDD16D98-899A-40D7-8147-A11CBA1A269F}"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4091280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BDD16D98-899A-40D7-8147-A11CBA1A269F}"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3864175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BDD16D98-899A-40D7-8147-A11CBA1A269F}" type="slidenum">
              <a:rPr lang="en-US" altLang="en-US" smtClean="0">
                <a:solidFill>
                  <a:prstClr val="white">
                    <a:tint val="75000"/>
                  </a:prstClr>
                </a:solidFill>
              </a:rPr>
              <a:pPr>
                <a:defRPr/>
              </a:pPr>
              <a:t>‹#›</a:t>
            </a:fld>
            <a:endParaRPr lang="en-US" alt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0" fontAlgn="base" hangingPunct="0">
              <a:spcBef>
                <a:spcPct val="0"/>
              </a:spcBef>
              <a:spcAft>
                <a:spcPct val="0"/>
              </a:spcAft>
            </a:pPr>
            <a:r>
              <a:rPr lang="en-US">
                <a:solidFill>
                  <a:srgbClr val="ACD433"/>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eaLnBrk="0" fontAlgn="base" hangingPunct="0">
              <a:spcBef>
                <a:spcPct val="0"/>
              </a:spcBef>
              <a:spcAft>
                <a:spcPct val="0"/>
              </a:spcAft>
            </a:pPr>
            <a:r>
              <a:rPr lang="en-US">
                <a:solidFill>
                  <a:srgbClr val="ACD433"/>
                </a:solidFill>
              </a:rPr>
              <a:t>”</a:t>
            </a:r>
          </a:p>
        </p:txBody>
      </p:sp>
    </p:spTree>
    <p:extLst>
      <p:ext uri="{BB962C8B-B14F-4D97-AF65-F5344CB8AC3E}">
        <p14:creationId xmlns:p14="http://schemas.microsoft.com/office/powerpoint/2010/main" val="2368869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BDD16D98-899A-40D7-8147-A11CBA1A269F}"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3679936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BDD16D98-899A-40D7-8147-A11CBA1A269F}"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286089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BDD16D98-899A-40D7-8147-A11CBA1A269F}"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3184751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E5DA3170-8A31-4CFF-A0C9-67C967D0D536}"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148130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66702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a:defRPr/>
            </a:pPr>
            <a:fld id="{77501F5C-2509-4F32-98DE-0A3BECE765EA}" type="slidenum">
              <a:rPr lang="en-US" altLang="en-US" smtClean="0">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2692904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905000"/>
            <a:ext cx="5384800" cy="4114800"/>
          </a:xfrm>
        </p:spPr>
        <p:txBody>
          <a:bodyPr/>
          <a:lstStyle/>
          <a:p>
            <a:pPr lvl="0"/>
            <a:endParaRPr lang="en-US" noProof="0"/>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prstClr val="white">
                  <a:tint val="75000"/>
                  <a:alpha val="60000"/>
                </a:prstClr>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prstClr val="white">
                  <a:tint val="75000"/>
                  <a:alpha val="60000"/>
                </a:prstClr>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303D721D-9A7B-4038-B550-218FD345DB0C}" type="slidenum">
              <a:rPr lang="en-US" altLang="en-US">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380178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prstClr val="white">
                  <a:tint val="75000"/>
                  <a:alpha val="60000"/>
                </a:prstClr>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prstClr val="white">
                  <a:tint val="75000"/>
                  <a:alpha val="60000"/>
                </a:prstClr>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B91D2DE1-10BF-461B-A9AA-619A103F2EEA}" type="slidenum">
              <a:rPr lang="en-US" altLang="en-US">
                <a:solidFill>
                  <a:prstClr val="white">
                    <a:tint val="75000"/>
                  </a:prstClr>
                </a:solidFill>
              </a:rPr>
              <a:pPr>
                <a:defRPr/>
              </a:pPr>
              <a:t>‹#›</a:t>
            </a:fld>
            <a:endParaRPr lang="en-US" altLang="en-US">
              <a:solidFill>
                <a:prstClr val="white">
                  <a:tint val="75000"/>
                </a:prstClr>
              </a:solidFill>
            </a:endParaRPr>
          </a:p>
        </p:txBody>
      </p:sp>
    </p:spTree>
    <p:extLst>
      <p:ext uri="{BB962C8B-B14F-4D97-AF65-F5344CB8AC3E}">
        <p14:creationId xmlns:p14="http://schemas.microsoft.com/office/powerpoint/2010/main" val="382211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09480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2757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8158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8177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dirty="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655527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image" Target="../media/image5.pn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7.png"/><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628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10/18/2023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999366158"/>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eaLnBrk="0" fontAlgn="base" hangingPunct="0">
              <a:spcBef>
                <a:spcPct val="0"/>
              </a:spcBef>
              <a:spcAft>
                <a:spcPct val="0"/>
              </a:spcAft>
              <a:defRPr/>
            </a:pPr>
            <a:endParaRPr lang="en-US">
              <a:solidFill>
                <a:prstClr val="white">
                  <a:tint val="75000"/>
                  <a:alpha val="60000"/>
                </a:prstClr>
              </a:solidFill>
              <a:latin typeface="Tahoma" panose="020B0604030504040204" pitchFamily="34" charset="0"/>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eaLnBrk="0" fontAlgn="base" hangingPunct="0">
              <a:spcBef>
                <a:spcPct val="0"/>
              </a:spcBef>
              <a:spcAft>
                <a:spcPct val="0"/>
              </a:spcAft>
              <a:defRPr/>
            </a:pPr>
            <a:endParaRPr lang="en-US">
              <a:solidFill>
                <a:prstClr val="white">
                  <a:tint val="75000"/>
                  <a:alpha val="60000"/>
                </a:prstClr>
              </a:solidFill>
              <a:latin typeface="Tahoma" panose="020B0604030504040204" pitchFamily="34" charset="0"/>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eaLnBrk="0" fontAlgn="base" hangingPunct="0">
              <a:spcBef>
                <a:spcPct val="0"/>
              </a:spcBef>
              <a:spcAft>
                <a:spcPct val="0"/>
              </a:spcAft>
              <a:defRPr/>
            </a:pPr>
            <a:fld id="{BDD16D98-899A-40D7-8147-A11CBA1A269F}" type="slidenum">
              <a:rPr lang="en-US" altLang="en-US" smtClean="0">
                <a:solidFill>
                  <a:prstClr val="white">
                    <a:tint val="75000"/>
                  </a:prstClr>
                </a:solidFill>
                <a:latin typeface="Tahoma" panose="020B0604030504040204" pitchFamily="34" charset="0"/>
              </a:rPr>
              <a:pPr eaLnBrk="0" fontAlgn="base" hangingPunct="0">
                <a:spcBef>
                  <a:spcPct val="0"/>
                </a:spcBef>
                <a:spcAft>
                  <a:spcPct val="0"/>
                </a:spcAft>
                <a:defRPr/>
              </a:pPr>
              <a:t>‹#›</a:t>
            </a:fld>
            <a:endParaRPr lang="en-US" altLang="en-US">
              <a:solidFill>
                <a:prstClr val="white">
                  <a:tint val="75000"/>
                </a:prstClr>
              </a:solidFill>
              <a:latin typeface="Tahoma" panose="020B0604030504040204" pitchFamily="34" charset="0"/>
            </a:endParaRPr>
          </a:p>
        </p:txBody>
      </p:sp>
    </p:spTree>
    <p:extLst>
      <p:ext uri="{BB962C8B-B14F-4D97-AF65-F5344CB8AC3E}">
        <p14:creationId xmlns:p14="http://schemas.microsoft.com/office/powerpoint/2010/main" val="1300001890"/>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berxi.com/resources/articles/dental-malpractice-stats/"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berxi.com/resources/articles/dental-malpractice-stat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app.leg.wa.gov/rcw/default.aspx?cite=7.70.065"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33_40166049.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www.berxi.com/resources/articles/dental-malpractice-stats/" TargetMode="Externa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microsoft.com/office/2018/10/relationships/comments" Target="../comments/modernComment_127_58EC81EB.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913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32DBA6-0972-4794-BC23-B3382B75E61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6B51A16E-BA7D-44C0-9F16-617C066A5F5F}"/>
              </a:ext>
            </a:extLst>
          </p:cNvPr>
          <p:cNvSpPr>
            <a:spLocks noGrp="1"/>
          </p:cNvSpPr>
          <p:nvPr>
            <p:ph type="title"/>
          </p:nvPr>
        </p:nvSpPr>
        <p:spPr>
          <a:xfrm>
            <a:off x="838200" y="646589"/>
            <a:ext cx="10515600" cy="1020655"/>
          </a:xfrm>
        </p:spPr>
        <p:txBody>
          <a:bodyPr/>
          <a:lstStyle/>
          <a:p>
            <a:r>
              <a:rPr lang="en-US" b="1"/>
              <a:t>Reasons for Claims</a:t>
            </a:r>
          </a:p>
        </p:txBody>
      </p:sp>
      <p:sp>
        <p:nvSpPr>
          <p:cNvPr id="3" name="Content Placeholder 2">
            <a:extLst>
              <a:ext uri="{FF2B5EF4-FFF2-40B4-BE49-F238E27FC236}">
                <a16:creationId xmlns:a16="http://schemas.microsoft.com/office/drawing/2014/main" id="{6F85C7C0-B6A8-4388-96B0-9E186D5735E8}"/>
              </a:ext>
            </a:extLst>
          </p:cNvPr>
          <p:cNvSpPr>
            <a:spLocks noGrp="1"/>
          </p:cNvSpPr>
          <p:nvPr>
            <p:ph idx="1"/>
          </p:nvPr>
        </p:nvSpPr>
        <p:spPr>
          <a:xfrm>
            <a:off x="904875" y="1586523"/>
            <a:ext cx="10448925" cy="3992746"/>
          </a:xfrm>
        </p:spPr>
        <p:txBody>
          <a:bodyPr/>
          <a:lstStyle/>
          <a:p>
            <a:r>
              <a:rPr lang="en-US" dirty="0"/>
              <a:t>Improper crown/bridge placement</a:t>
            </a:r>
          </a:p>
          <a:p>
            <a:r>
              <a:rPr lang="en-US" dirty="0"/>
              <a:t>Prescribing incorrect drugs or dosages</a:t>
            </a:r>
          </a:p>
          <a:p>
            <a:r>
              <a:rPr lang="en-US" dirty="0"/>
              <a:t>Improper tooth extractions</a:t>
            </a:r>
          </a:p>
          <a:p>
            <a:r>
              <a:rPr lang="en-US" dirty="0"/>
              <a:t>Endodontic procedures</a:t>
            </a:r>
          </a:p>
          <a:p>
            <a:r>
              <a:rPr lang="en-US" dirty="0"/>
              <a:t>Orthodontic treatment complications</a:t>
            </a:r>
          </a:p>
          <a:p>
            <a:r>
              <a:rPr lang="en-US" dirty="0"/>
              <a:t>Improper treatment after procedures</a:t>
            </a:r>
          </a:p>
          <a:p>
            <a:r>
              <a:rPr lang="en-US" dirty="0"/>
              <a:t>Failure to diagnose oral health issues</a:t>
            </a:r>
          </a:p>
          <a:p>
            <a:r>
              <a:rPr lang="en-US" dirty="0"/>
              <a:t>Dental anesthesia complications</a:t>
            </a:r>
            <a:endParaRPr lang="en-US" dirty="0">
              <a:solidFill>
                <a:srgbClr val="374151"/>
              </a:solidFill>
              <a:latin typeface="Proxima Nova"/>
            </a:endParaRPr>
          </a:p>
          <a:p>
            <a:pPr lvl="1"/>
            <a:endParaRPr lang="en-US" dirty="0">
              <a:solidFill>
                <a:srgbClr val="374151"/>
              </a:solidFill>
              <a:latin typeface="Proxima Nova"/>
            </a:endParaRPr>
          </a:p>
          <a:p>
            <a:pPr marL="365760" lvl="1" indent="0">
              <a:buNone/>
            </a:pPr>
            <a:r>
              <a:rPr lang="en-US" dirty="0">
                <a:solidFill>
                  <a:srgbClr val="374151"/>
                </a:solidFill>
                <a:latin typeface="Proxima Nova"/>
              </a:rPr>
              <a:t>Source: </a:t>
            </a:r>
            <a:r>
              <a:rPr lang="en-US" dirty="0">
                <a:solidFill>
                  <a:srgbClr val="374151"/>
                </a:solidFill>
                <a:latin typeface="Proxima Nova"/>
                <a:hlinkClick r:id="rId2"/>
              </a:rPr>
              <a:t>https://www.berxi.com/resources/articles/dental-malpractice-stats/</a:t>
            </a:r>
            <a:r>
              <a:rPr lang="en-US" dirty="0">
                <a:solidFill>
                  <a:srgbClr val="374151"/>
                </a:solidFill>
                <a:latin typeface="Proxima Nova"/>
              </a:rPr>
              <a:t> </a:t>
            </a:r>
          </a:p>
          <a:p>
            <a:pPr marL="365760" lvl="1" indent="0">
              <a:buNone/>
            </a:pPr>
            <a:r>
              <a:rPr lang="en-US" dirty="0">
                <a:solidFill>
                  <a:srgbClr val="374151"/>
                </a:solidFill>
                <a:latin typeface="Proxima Nova"/>
              </a:rPr>
              <a:t>September 2023</a:t>
            </a:r>
          </a:p>
          <a:p>
            <a:pPr marL="365760" lvl="1" indent="0">
              <a:buNone/>
            </a:pPr>
            <a:endParaRPr lang="en-US" dirty="0"/>
          </a:p>
        </p:txBody>
      </p:sp>
    </p:spTree>
    <p:extLst>
      <p:ext uri="{BB962C8B-B14F-4D97-AF65-F5344CB8AC3E}">
        <p14:creationId xmlns:p14="http://schemas.microsoft.com/office/powerpoint/2010/main" val="179926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51C9A7-0637-C817-75F8-73325F9F0288}"/>
              </a:ext>
            </a:extLst>
          </p:cNvPr>
          <p:cNvSpPr>
            <a:spLocks noGrp="1"/>
          </p:cNvSpPr>
          <p:nvPr>
            <p:ph type="body" sz="quarter" idx="10"/>
          </p:nvPr>
        </p:nvSpPr>
        <p:spPr/>
        <p:txBody>
          <a:bodyPr/>
          <a:lstStyle/>
          <a:p>
            <a:r>
              <a:rPr lang="en-US"/>
              <a:t>Source: Michael McDermott, JD</a:t>
            </a:r>
          </a:p>
        </p:txBody>
      </p:sp>
      <p:sp>
        <p:nvSpPr>
          <p:cNvPr id="3" name="Title 2">
            <a:extLst>
              <a:ext uri="{FF2B5EF4-FFF2-40B4-BE49-F238E27FC236}">
                <a16:creationId xmlns:a16="http://schemas.microsoft.com/office/drawing/2014/main" id="{57EF25BB-C924-2087-B639-462BC8E91BA8}"/>
              </a:ext>
            </a:extLst>
          </p:cNvPr>
          <p:cNvSpPr>
            <a:spLocks noGrp="1"/>
          </p:cNvSpPr>
          <p:nvPr>
            <p:ph type="title"/>
          </p:nvPr>
        </p:nvSpPr>
        <p:spPr/>
        <p:txBody>
          <a:bodyPr/>
          <a:lstStyle/>
          <a:p>
            <a:r>
              <a:rPr lang="en-US"/>
              <a:t>Why Do Patients Sue</a:t>
            </a:r>
          </a:p>
        </p:txBody>
      </p:sp>
      <p:sp>
        <p:nvSpPr>
          <p:cNvPr id="4" name="Content Placeholder 3">
            <a:extLst>
              <a:ext uri="{FF2B5EF4-FFF2-40B4-BE49-F238E27FC236}">
                <a16:creationId xmlns:a16="http://schemas.microsoft.com/office/drawing/2014/main" id="{07A276C8-4467-2DE7-D808-C5AE5F080DA2}"/>
              </a:ext>
            </a:extLst>
          </p:cNvPr>
          <p:cNvSpPr>
            <a:spLocks noGrp="1"/>
          </p:cNvSpPr>
          <p:nvPr>
            <p:ph idx="1"/>
          </p:nvPr>
        </p:nvSpPr>
        <p:spPr>
          <a:xfrm>
            <a:off x="904875" y="1690690"/>
            <a:ext cx="10448925" cy="3888579"/>
          </a:xfrm>
        </p:spPr>
        <p:txBody>
          <a:bodyPr/>
          <a:lstStyle/>
          <a:p>
            <a:r>
              <a:rPr lang="en-US" dirty="0"/>
              <a:t>Poor outcome (Error or improper performance)</a:t>
            </a:r>
          </a:p>
          <a:p>
            <a:pPr lvl="1"/>
            <a:r>
              <a:rPr lang="en-US" dirty="0"/>
              <a:t>Failure to Diagnose</a:t>
            </a:r>
          </a:p>
          <a:p>
            <a:pPr lvl="1"/>
            <a:r>
              <a:rPr lang="en-US" dirty="0"/>
              <a:t>Failure to refer</a:t>
            </a:r>
          </a:p>
          <a:p>
            <a:pPr lvl="1"/>
            <a:r>
              <a:rPr lang="en-US" dirty="0"/>
              <a:t>Cause additional damage during treatment (</a:t>
            </a:r>
            <a:r>
              <a:rPr lang="en-US" dirty="0" err="1"/>
              <a:t>eg</a:t>
            </a:r>
            <a:r>
              <a:rPr lang="en-US" dirty="0"/>
              <a:t> root fracture)</a:t>
            </a:r>
          </a:p>
          <a:p>
            <a:pPr lvl="1"/>
            <a:r>
              <a:rPr lang="en-US" dirty="0"/>
              <a:t>Cosmetic appearance</a:t>
            </a:r>
          </a:p>
          <a:p>
            <a:pPr lvl="1"/>
            <a:r>
              <a:rPr lang="en-US" dirty="0"/>
              <a:t>Retained instruments</a:t>
            </a:r>
          </a:p>
          <a:p>
            <a:pPr lvl="1"/>
            <a:r>
              <a:rPr lang="en-US" dirty="0"/>
              <a:t>Treatment failure</a:t>
            </a:r>
          </a:p>
          <a:p>
            <a:pPr lvl="1"/>
            <a:r>
              <a:rPr lang="en-US" dirty="0"/>
              <a:t>Infections</a:t>
            </a:r>
          </a:p>
          <a:p>
            <a:pPr lvl="1"/>
            <a:r>
              <a:rPr lang="en-US" dirty="0"/>
              <a:t>Implants (multiple)</a:t>
            </a:r>
          </a:p>
          <a:p>
            <a:pPr lvl="1"/>
            <a:r>
              <a:rPr lang="en-US" dirty="0"/>
              <a:t>Anesthesia issues</a:t>
            </a:r>
          </a:p>
          <a:p>
            <a:pPr lvl="1"/>
            <a:r>
              <a:rPr lang="en-US" dirty="0"/>
              <a:t>Nerve injuries</a:t>
            </a:r>
          </a:p>
        </p:txBody>
      </p:sp>
    </p:spTree>
    <p:extLst>
      <p:ext uri="{BB962C8B-B14F-4D97-AF65-F5344CB8AC3E}">
        <p14:creationId xmlns:p14="http://schemas.microsoft.com/office/powerpoint/2010/main" val="180324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fade">
                                      <p:cBhvr>
                                        <p:cTn id="54" dur="1000"/>
                                        <p:tgtEl>
                                          <p:spTgt spid="4">
                                            <p:txEl>
                                              <p:pRg st="9" end="9"/>
                                            </p:txEl>
                                          </p:spTgt>
                                        </p:tgtEl>
                                      </p:cBhvr>
                                    </p:animEffect>
                                    <p:anim calcmode="lin" valueType="num">
                                      <p:cBhvr>
                                        <p:cTn id="5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Effect transition="in" filter="fade">
                                      <p:cBhvr>
                                        <p:cTn id="59" dur="1000"/>
                                        <p:tgtEl>
                                          <p:spTgt spid="4">
                                            <p:txEl>
                                              <p:pRg st="10" end="10"/>
                                            </p:txEl>
                                          </p:spTgt>
                                        </p:tgtEl>
                                      </p:cBhvr>
                                    </p:animEffect>
                                    <p:anim calcmode="lin" valueType="num">
                                      <p:cBhvr>
                                        <p:cTn id="6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51C9A7-0637-C817-75F8-73325F9F0288}"/>
              </a:ext>
            </a:extLst>
          </p:cNvPr>
          <p:cNvSpPr>
            <a:spLocks noGrp="1"/>
          </p:cNvSpPr>
          <p:nvPr>
            <p:ph type="body" sz="quarter" idx="10"/>
          </p:nvPr>
        </p:nvSpPr>
        <p:spPr>
          <a:xfrm>
            <a:off x="3048000" y="6044849"/>
            <a:ext cx="6096000" cy="286232"/>
          </a:xfrm>
        </p:spPr>
        <p:txBody>
          <a:bodyPr/>
          <a:lstStyle/>
          <a:p>
            <a:r>
              <a:rPr lang="en-US" dirty="0"/>
              <a:t>Source: Michael McDermott, JD</a:t>
            </a:r>
          </a:p>
        </p:txBody>
      </p:sp>
      <p:sp>
        <p:nvSpPr>
          <p:cNvPr id="3" name="Title 2">
            <a:extLst>
              <a:ext uri="{FF2B5EF4-FFF2-40B4-BE49-F238E27FC236}">
                <a16:creationId xmlns:a16="http://schemas.microsoft.com/office/drawing/2014/main" id="{57EF25BB-C924-2087-B639-462BC8E91BA8}"/>
              </a:ext>
            </a:extLst>
          </p:cNvPr>
          <p:cNvSpPr>
            <a:spLocks noGrp="1"/>
          </p:cNvSpPr>
          <p:nvPr>
            <p:ph type="title"/>
          </p:nvPr>
        </p:nvSpPr>
        <p:spPr/>
        <p:txBody>
          <a:bodyPr/>
          <a:lstStyle/>
          <a:p>
            <a:r>
              <a:rPr lang="en-US"/>
              <a:t>Why Do Patients Sue</a:t>
            </a:r>
          </a:p>
        </p:txBody>
      </p:sp>
      <p:sp>
        <p:nvSpPr>
          <p:cNvPr id="4" name="Content Placeholder 3">
            <a:extLst>
              <a:ext uri="{FF2B5EF4-FFF2-40B4-BE49-F238E27FC236}">
                <a16:creationId xmlns:a16="http://schemas.microsoft.com/office/drawing/2014/main" id="{07A276C8-4467-2DE7-D808-C5AE5F080DA2}"/>
              </a:ext>
            </a:extLst>
          </p:cNvPr>
          <p:cNvSpPr>
            <a:spLocks noGrp="1"/>
          </p:cNvSpPr>
          <p:nvPr>
            <p:ph idx="1"/>
          </p:nvPr>
        </p:nvSpPr>
        <p:spPr>
          <a:xfrm>
            <a:off x="904875" y="1484924"/>
            <a:ext cx="10448925" cy="4094346"/>
          </a:xfrm>
        </p:spPr>
        <p:txBody>
          <a:bodyPr/>
          <a:lstStyle/>
          <a:p>
            <a:r>
              <a:rPr lang="en-US" dirty="0"/>
              <a:t>Behavior (Bedside manner)</a:t>
            </a:r>
          </a:p>
          <a:p>
            <a:r>
              <a:rPr lang="en-US" dirty="0"/>
              <a:t>Delay in performance</a:t>
            </a:r>
          </a:p>
          <a:p>
            <a:r>
              <a:rPr lang="en-US" dirty="0"/>
              <a:t>Communication </a:t>
            </a:r>
          </a:p>
          <a:p>
            <a:pPr lvl="1"/>
            <a:r>
              <a:rPr lang="en-US" dirty="0"/>
              <a:t>Don’t promise, watch advertising, make an apology</a:t>
            </a:r>
          </a:p>
          <a:p>
            <a:r>
              <a:rPr lang="en-US" dirty="0"/>
              <a:t>Financial incentive</a:t>
            </a:r>
          </a:p>
          <a:p>
            <a:pPr lvl="1"/>
            <a:r>
              <a:rPr lang="en-US" dirty="0"/>
              <a:t>Billing confusion, insurance percentage, sent to collections</a:t>
            </a:r>
          </a:p>
          <a:p>
            <a:r>
              <a:rPr lang="en-US" dirty="0"/>
              <a:t>Criticisms by subsequent providers/specialists </a:t>
            </a:r>
          </a:p>
          <a:p>
            <a:pPr lvl="1"/>
            <a:r>
              <a:rPr lang="en-US" dirty="0"/>
              <a:t>Choose words carefully</a:t>
            </a:r>
          </a:p>
          <a:p>
            <a:r>
              <a:rPr lang="en-US" dirty="0"/>
              <a:t>Failure to refer</a:t>
            </a:r>
          </a:p>
          <a:p>
            <a:pPr lvl="1"/>
            <a:r>
              <a:rPr lang="en-US" dirty="0"/>
              <a:t>When in doubt, refer it out</a:t>
            </a:r>
          </a:p>
          <a:p>
            <a:r>
              <a:rPr lang="en-US" dirty="0"/>
              <a:t>Poor supervision</a:t>
            </a:r>
          </a:p>
        </p:txBody>
      </p:sp>
    </p:spTree>
    <p:extLst>
      <p:ext uri="{BB962C8B-B14F-4D97-AF65-F5344CB8AC3E}">
        <p14:creationId xmlns:p14="http://schemas.microsoft.com/office/powerpoint/2010/main" val="236201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Effect transition="in" filter="fade">
                                      <p:cBhvr>
                                        <p:cTn id="50" dur="1000"/>
                                        <p:tgtEl>
                                          <p:spTgt spid="4">
                                            <p:txEl>
                                              <p:pRg st="7" end="7"/>
                                            </p:txEl>
                                          </p:spTgt>
                                        </p:tgtEl>
                                      </p:cBhvr>
                                    </p:animEffect>
                                    <p:anim calcmode="lin" valueType="num">
                                      <p:cBhvr>
                                        <p:cTn id="5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fade">
                                      <p:cBhvr>
                                        <p:cTn id="57" dur="1000"/>
                                        <p:tgtEl>
                                          <p:spTgt spid="4">
                                            <p:txEl>
                                              <p:pRg st="8" end="8"/>
                                            </p:txEl>
                                          </p:spTgt>
                                        </p:tgtEl>
                                      </p:cBhvr>
                                    </p:animEffect>
                                    <p:anim calcmode="lin" valueType="num">
                                      <p:cBhvr>
                                        <p:cTn id="5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fade">
                                      <p:cBhvr>
                                        <p:cTn id="62" dur="1000"/>
                                        <p:tgtEl>
                                          <p:spTgt spid="4">
                                            <p:txEl>
                                              <p:pRg st="9" end="9"/>
                                            </p:txEl>
                                          </p:spTgt>
                                        </p:tgtEl>
                                      </p:cBhvr>
                                    </p:animEffect>
                                    <p:anim calcmode="lin" valueType="num">
                                      <p:cBhvr>
                                        <p:cTn id="6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Effect transition="in" filter="fade">
                                      <p:cBhvr>
                                        <p:cTn id="69" dur="1000"/>
                                        <p:tgtEl>
                                          <p:spTgt spid="4">
                                            <p:txEl>
                                              <p:pRg st="10" end="10"/>
                                            </p:txEl>
                                          </p:spTgt>
                                        </p:tgtEl>
                                      </p:cBhvr>
                                    </p:animEffect>
                                    <p:anim calcmode="lin" valueType="num">
                                      <p:cBhvr>
                                        <p:cTn id="7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32DBA6-0972-4794-BC23-B3382B75E61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6B51A16E-BA7D-44C0-9F16-617C066A5F5F}"/>
              </a:ext>
            </a:extLst>
          </p:cNvPr>
          <p:cNvSpPr>
            <a:spLocks noGrp="1"/>
          </p:cNvSpPr>
          <p:nvPr>
            <p:ph type="title"/>
          </p:nvPr>
        </p:nvSpPr>
        <p:spPr>
          <a:xfrm>
            <a:off x="838200" y="646589"/>
            <a:ext cx="10515600" cy="1020655"/>
          </a:xfrm>
        </p:spPr>
        <p:txBody>
          <a:bodyPr/>
          <a:lstStyle/>
          <a:p>
            <a:r>
              <a:rPr lang="en-US" b="1"/>
              <a:t>Risks for Claims</a:t>
            </a:r>
          </a:p>
        </p:txBody>
      </p:sp>
      <p:sp>
        <p:nvSpPr>
          <p:cNvPr id="3" name="Content Placeholder 2">
            <a:extLst>
              <a:ext uri="{FF2B5EF4-FFF2-40B4-BE49-F238E27FC236}">
                <a16:creationId xmlns:a16="http://schemas.microsoft.com/office/drawing/2014/main" id="{6F85C7C0-B6A8-4388-96B0-9E186D5735E8}"/>
              </a:ext>
            </a:extLst>
          </p:cNvPr>
          <p:cNvSpPr>
            <a:spLocks noGrp="1"/>
          </p:cNvSpPr>
          <p:nvPr>
            <p:ph idx="1"/>
          </p:nvPr>
        </p:nvSpPr>
        <p:spPr>
          <a:xfrm>
            <a:off x="904875" y="1586523"/>
            <a:ext cx="10448925" cy="3992746"/>
          </a:xfrm>
        </p:spPr>
        <p:txBody>
          <a:bodyPr/>
          <a:lstStyle/>
          <a:p>
            <a:r>
              <a:rPr lang="en-US" dirty="0"/>
              <a:t>Failure to Obtain Consent</a:t>
            </a:r>
          </a:p>
          <a:p>
            <a:pPr lvl="1"/>
            <a:r>
              <a:rPr lang="en-US" dirty="0"/>
              <a:t>Document IC</a:t>
            </a:r>
          </a:p>
          <a:p>
            <a:r>
              <a:rPr lang="en-US" dirty="0"/>
              <a:t>Failure to Diagnose</a:t>
            </a:r>
          </a:p>
          <a:p>
            <a:pPr lvl="1"/>
            <a:r>
              <a:rPr lang="en-US" dirty="0"/>
              <a:t>Document, Oral cancer screen on all, routines</a:t>
            </a:r>
          </a:p>
          <a:p>
            <a:r>
              <a:rPr lang="en-US" dirty="0"/>
              <a:t>Failed Treatment</a:t>
            </a:r>
          </a:p>
          <a:p>
            <a:r>
              <a:rPr lang="en-US" dirty="0"/>
              <a:t>Questionable Advice</a:t>
            </a:r>
          </a:p>
          <a:p>
            <a:pPr lvl="1"/>
            <a:r>
              <a:rPr lang="en-US" dirty="0"/>
              <a:t>Document discussions, ask pt. to repeat so no misunderstandings</a:t>
            </a:r>
          </a:p>
          <a:p>
            <a:r>
              <a:rPr lang="en-US" dirty="0"/>
              <a:t>Nerve Damage</a:t>
            </a:r>
          </a:p>
          <a:p>
            <a:endParaRPr lang="en-US" dirty="0">
              <a:solidFill>
                <a:srgbClr val="374151"/>
              </a:solidFill>
              <a:latin typeface="Proxima Nova"/>
            </a:endParaRPr>
          </a:p>
          <a:p>
            <a:pPr marL="365760" lvl="1" indent="0">
              <a:buNone/>
            </a:pPr>
            <a:r>
              <a:rPr lang="en-US" dirty="0">
                <a:solidFill>
                  <a:srgbClr val="374151"/>
                </a:solidFill>
                <a:latin typeface="Proxima Nova"/>
              </a:rPr>
              <a:t>Source: </a:t>
            </a:r>
            <a:r>
              <a:rPr lang="en-US" dirty="0">
                <a:solidFill>
                  <a:srgbClr val="374151"/>
                </a:solidFill>
                <a:latin typeface="Proxima Nova"/>
                <a:hlinkClick r:id="rId2"/>
              </a:rPr>
              <a:t>https://www.berxi.com/resources/articles/dental-malpractice-stats/</a:t>
            </a:r>
            <a:r>
              <a:rPr lang="en-US" dirty="0">
                <a:solidFill>
                  <a:srgbClr val="374151"/>
                </a:solidFill>
                <a:latin typeface="Proxima Nova"/>
              </a:rPr>
              <a:t> </a:t>
            </a:r>
          </a:p>
          <a:p>
            <a:pPr marL="365760" lvl="1" indent="0">
              <a:buNone/>
            </a:pPr>
            <a:r>
              <a:rPr lang="en-US" dirty="0">
                <a:solidFill>
                  <a:srgbClr val="374151"/>
                </a:solidFill>
                <a:latin typeface="Proxima Nova"/>
              </a:rPr>
              <a:t>September 2023</a:t>
            </a:r>
          </a:p>
          <a:p>
            <a:pPr marL="365760" lvl="1" indent="0">
              <a:buNone/>
            </a:pPr>
            <a:endParaRPr lang="en-US" dirty="0"/>
          </a:p>
        </p:txBody>
      </p:sp>
    </p:spTree>
    <p:extLst>
      <p:ext uri="{BB962C8B-B14F-4D97-AF65-F5344CB8AC3E}">
        <p14:creationId xmlns:p14="http://schemas.microsoft.com/office/powerpoint/2010/main" val="328130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
            <a:ext cx="12289536" cy="6912864"/>
          </a:xfrm>
          <a:prstGeom prst="rect">
            <a:avLst/>
          </a:prstGeom>
        </p:spPr>
      </p:pic>
    </p:spTree>
    <p:extLst>
      <p:ext uri="{BB962C8B-B14F-4D97-AF65-F5344CB8AC3E}">
        <p14:creationId xmlns:p14="http://schemas.microsoft.com/office/powerpoint/2010/main" val="2722100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8544" y="-4925938"/>
            <a:ext cx="20116800" cy="13466618"/>
          </a:xfrm>
          <a:prstGeom prst="rect">
            <a:avLst/>
          </a:prstGeom>
        </p:spPr>
      </p:pic>
    </p:spTree>
    <p:extLst>
      <p:ext uri="{BB962C8B-B14F-4D97-AF65-F5344CB8AC3E}">
        <p14:creationId xmlns:p14="http://schemas.microsoft.com/office/powerpoint/2010/main" val="209176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9536" cy="6912864"/>
          </a:xfrm>
          <a:prstGeom prst="rect">
            <a:avLst/>
          </a:prstGeom>
        </p:spPr>
      </p:pic>
    </p:spTree>
    <p:extLst>
      <p:ext uri="{BB962C8B-B14F-4D97-AF65-F5344CB8AC3E}">
        <p14:creationId xmlns:p14="http://schemas.microsoft.com/office/powerpoint/2010/main" val="167095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9536" cy="6912864"/>
          </a:xfrm>
          <a:prstGeom prst="rect">
            <a:avLst/>
          </a:prstGeom>
        </p:spPr>
      </p:pic>
    </p:spTree>
    <p:extLst>
      <p:ext uri="{BB962C8B-B14F-4D97-AF65-F5344CB8AC3E}">
        <p14:creationId xmlns:p14="http://schemas.microsoft.com/office/powerpoint/2010/main" val="1631899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fish swimming under water&#10;&#10;Description automatically generated">
            <a:extLst>
              <a:ext uri="{FF2B5EF4-FFF2-40B4-BE49-F238E27FC236}">
                <a16:creationId xmlns:a16="http://schemas.microsoft.com/office/drawing/2014/main" id="{DBA9D1E4-2203-4526-BC38-64374D96C66A}"/>
              </a:ext>
            </a:extLst>
          </p:cNvPr>
          <p:cNvPicPr>
            <a:picLocks noChangeAspect="1"/>
          </p:cNvPicPr>
          <p:nvPr/>
        </p:nvPicPr>
        <p:blipFill>
          <a:blip r:embed="rId3"/>
          <a:stretch>
            <a:fillRect/>
          </a:stretch>
        </p:blipFill>
        <p:spPr>
          <a:xfrm>
            <a:off x="-14044209" y="-9302009"/>
            <a:ext cx="28088417" cy="18604017"/>
          </a:xfrm>
          <a:prstGeom prst="rect">
            <a:avLst/>
          </a:prstGeom>
        </p:spPr>
      </p:pic>
    </p:spTree>
    <p:extLst>
      <p:ext uri="{BB962C8B-B14F-4D97-AF65-F5344CB8AC3E}">
        <p14:creationId xmlns:p14="http://schemas.microsoft.com/office/powerpoint/2010/main" val="1383508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fish swimming under water&#10;&#10;Description automatically generated">
            <a:extLst>
              <a:ext uri="{FF2B5EF4-FFF2-40B4-BE49-F238E27FC236}">
                <a16:creationId xmlns:a16="http://schemas.microsoft.com/office/drawing/2014/main" id="{B6170C7C-368F-460C-A418-1F98D38485DC}"/>
              </a:ext>
            </a:extLst>
          </p:cNvPr>
          <p:cNvPicPr>
            <a:picLocks noChangeAspect="1"/>
          </p:cNvPicPr>
          <p:nvPr/>
        </p:nvPicPr>
        <p:blipFill rotWithShape="1">
          <a:blip r:embed="rId3"/>
          <a:srcRect t="7291" b="7804"/>
          <a:stretch/>
        </p:blipFill>
        <p:spPr>
          <a:xfrm>
            <a:off x="20" y="10"/>
            <a:ext cx="12191980" cy="6857990"/>
          </a:xfrm>
          <a:prstGeom prst="rect">
            <a:avLst/>
          </a:prstGeom>
        </p:spPr>
      </p:pic>
    </p:spTree>
    <p:extLst>
      <p:ext uri="{BB962C8B-B14F-4D97-AF65-F5344CB8AC3E}">
        <p14:creationId xmlns:p14="http://schemas.microsoft.com/office/powerpoint/2010/main" val="34190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22CDD7-6A43-40B7-984B-789A40F9203B}"/>
              </a:ext>
            </a:extLst>
          </p:cNvPr>
          <p:cNvSpPr>
            <a:spLocks noGrp="1"/>
          </p:cNvSpPr>
          <p:nvPr>
            <p:ph type="body" sz="quarter" idx="10"/>
          </p:nvPr>
        </p:nvSpPr>
        <p:spPr/>
        <p:txBody>
          <a:bodyPr/>
          <a:lstStyle/>
          <a:p>
            <a:r>
              <a:rPr lang="en-US"/>
              <a:t>Risk Management Strategies for Three Important Topics</a:t>
            </a:r>
          </a:p>
        </p:txBody>
      </p:sp>
      <p:sp>
        <p:nvSpPr>
          <p:cNvPr id="2" name="Title 1">
            <a:extLst>
              <a:ext uri="{FF2B5EF4-FFF2-40B4-BE49-F238E27FC236}">
                <a16:creationId xmlns:a16="http://schemas.microsoft.com/office/drawing/2014/main" id="{E2A4B382-C01A-4A4F-AAA2-7C7C464C7358}"/>
              </a:ext>
            </a:extLst>
          </p:cNvPr>
          <p:cNvSpPr>
            <a:spLocks noGrp="1"/>
          </p:cNvSpPr>
          <p:nvPr>
            <p:ph type="title"/>
          </p:nvPr>
        </p:nvSpPr>
        <p:spPr/>
        <p:txBody>
          <a:bodyPr/>
          <a:lstStyle/>
          <a:p>
            <a:r>
              <a:rPr lang="en-US" sz="6600"/>
              <a:t>Dental Risk Management Strategies</a:t>
            </a:r>
          </a:p>
        </p:txBody>
      </p:sp>
      <p:sp>
        <p:nvSpPr>
          <p:cNvPr id="6" name="Text Placeholder 5">
            <a:extLst>
              <a:ext uri="{FF2B5EF4-FFF2-40B4-BE49-F238E27FC236}">
                <a16:creationId xmlns:a16="http://schemas.microsoft.com/office/drawing/2014/main" id="{0AAA9E19-DC9B-4A3E-9525-85117A6AA100}"/>
              </a:ext>
            </a:extLst>
          </p:cNvPr>
          <p:cNvSpPr>
            <a:spLocks noGrp="1"/>
          </p:cNvSpPr>
          <p:nvPr>
            <p:ph type="body" sz="quarter" idx="11"/>
          </p:nvPr>
        </p:nvSpPr>
        <p:spPr>
          <a:xfrm>
            <a:off x="819151" y="4099389"/>
            <a:ext cx="10400229" cy="725024"/>
          </a:xfrm>
        </p:spPr>
        <p:txBody>
          <a:bodyPr/>
          <a:lstStyle/>
          <a:p>
            <a:r>
              <a:rPr lang="en-US"/>
              <a:t>Rodney B Wentworth, DDS, FACD   October 18, 2023</a:t>
            </a:r>
          </a:p>
          <a:p>
            <a:endParaRPr lang="en-US"/>
          </a:p>
        </p:txBody>
      </p:sp>
    </p:spTree>
    <p:extLst>
      <p:ext uri="{BB962C8B-B14F-4D97-AF65-F5344CB8AC3E}">
        <p14:creationId xmlns:p14="http://schemas.microsoft.com/office/powerpoint/2010/main" val="1471501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18C4D8-7DF1-4281-B7C4-D72245FD1C5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E7E2711-6877-41F1-A99C-D22E669F6F7F}"/>
              </a:ext>
            </a:extLst>
          </p:cNvPr>
          <p:cNvSpPr>
            <a:spLocks noGrp="1"/>
          </p:cNvSpPr>
          <p:nvPr>
            <p:ph type="title"/>
          </p:nvPr>
        </p:nvSpPr>
        <p:spPr/>
        <p:txBody>
          <a:bodyPr/>
          <a:lstStyle/>
          <a:p>
            <a:r>
              <a:rPr lang="en-US" b="1"/>
              <a:t>Informed Consent</a:t>
            </a:r>
          </a:p>
        </p:txBody>
      </p:sp>
      <p:sp>
        <p:nvSpPr>
          <p:cNvPr id="3" name="Content Placeholder 2">
            <a:extLst>
              <a:ext uri="{FF2B5EF4-FFF2-40B4-BE49-F238E27FC236}">
                <a16:creationId xmlns:a16="http://schemas.microsoft.com/office/drawing/2014/main" id="{4AA500B8-4C50-47D6-A6F7-4F01F8D1DF30}"/>
              </a:ext>
            </a:extLst>
          </p:cNvPr>
          <p:cNvSpPr>
            <a:spLocks noGrp="1"/>
          </p:cNvSpPr>
          <p:nvPr>
            <p:ph idx="1"/>
          </p:nvPr>
        </p:nvSpPr>
        <p:spPr/>
        <p:txBody>
          <a:bodyPr>
            <a:normAutofit/>
          </a:bodyPr>
          <a:lstStyle/>
          <a:p>
            <a:r>
              <a:rPr lang="en-US" dirty="0"/>
              <a:t>30-35% of claims involve informed consent allegations</a:t>
            </a:r>
          </a:p>
          <a:p>
            <a:r>
              <a:rPr lang="en-US" dirty="0"/>
              <a:t>P-A-R-B-Q (procedure, alternatives, benefits, risk, questions</a:t>
            </a:r>
          </a:p>
          <a:p>
            <a:r>
              <a:rPr lang="en-US" dirty="0"/>
              <a:t>Use procedure-specific forms</a:t>
            </a:r>
          </a:p>
          <a:p>
            <a:r>
              <a:rPr lang="en-US" dirty="0"/>
              <a:t>Document consent process and any educational materials provided to patient</a:t>
            </a:r>
          </a:p>
          <a:p>
            <a:r>
              <a:rPr lang="en-US" dirty="0">
                <a:latin typeface="Arial" panose="020B0604020202020204" pitchFamily="34" charset="0"/>
                <a:cs typeface="Arial" panose="020B0604020202020204" pitchFamily="34" charset="0"/>
              </a:rPr>
              <a:t>Have staff present, if possible</a:t>
            </a:r>
          </a:p>
          <a:p>
            <a:pPr marL="0" indent="0">
              <a:buNone/>
            </a:pPr>
            <a:endParaRPr lang="en-US" b="1" dirty="0"/>
          </a:p>
        </p:txBody>
      </p:sp>
    </p:spTree>
    <p:extLst>
      <p:ext uri="{BB962C8B-B14F-4D97-AF65-F5344CB8AC3E}">
        <p14:creationId xmlns:p14="http://schemas.microsoft.com/office/powerpoint/2010/main" val="394763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18C4D8-7DF1-4281-B7C4-D72245FD1C5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E7E2711-6877-41F1-A99C-D22E669F6F7F}"/>
              </a:ext>
            </a:extLst>
          </p:cNvPr>
          <p:cNvSpPr>
            <a:spLocks noGrp="1"/>
          </p:cNvSpPr>
          <p:nvPr>
            <p:ph type="title"/>
          </p:nvPr>
        </p:nvSpPr>
        <p:spPr>
          <a:xfrm>
            <a:off x="838200" y="646588"/>
            <a:ext cx="10515600" cy="1020655"/>
          </a:xfrm>
        </p:spPr>
        <p:txBody>
          <a:bodyPr/>
          <a:lstStyle/>
          <a:p>
            <a:r>
              <a:rPr lang="en-US" b="1"/>
              <a:t>Informed Consent-The Law</a:t>
            </a:r>
          </a:p>
        </p:txBody>
      </p:sp>
      <p:sp>
        <p:nvSpPr>
          <p:cNvPr id="3" name="Content Placeholder 2">
            <a:extLst>
              <a:ext uri="{FF2B5EF4-FFF2-40B4-BE49-F238E27FC236}">
                <a16:creationId xmlns:a16="http://schemas.microsoft.com/office/drawing/2014/main" id="{4AA500B8-4C50-47D6-A6F7-4F01F8D1DF30}"/>
              </a:ext>
            </a:extLst>
          </p:cNvPr>
          <p:cNvSpPr>
            <a:spLocks noGrp="1"/>
          </p:cNvSpPr>
          <p:nvPr>
            <p:ph idx="1"/>
          </p:nvPr>
        </p:nvSpPr>
        <p:spPr/>
        <p:txBody>
          <a:bodyPr>
            <a:normAutofit/>
          </a:bodyPr>
          <a:lstStyle/>
          <a:p>
            <a:r>
              <a:rPr lang="en-US"/>
              <a:t>OAR 818-001-0002 </a:t>
            </a:r>
          </a:p>
          <a:p>
            <a:r>
              <a:rPr lang="en-US"/>
              <a:t>Definitions (10) "Informed Consent" means the consent obtained following a thorough and easily understood explanation to the patient, or patient's guardian, of the proposed procedures, any available alternative procedures and any risks associated with the procedures. Following the explanation, the licensee shall ask the patient, or the patient's guardian, if there are any questions. The licensee shall provide thorough and easily understood answers to all questions asked.</a:t>
            </a:r>
            <a:endParaRPr lang="en-US" b="1"/>
          </a:p>
        </p:txBody>
      </p:sp>
    </p:spTree>
    <p:extLst>
      <p:ext uri="{BB962C8B-B14F-4D97-AF65-F5344CB8AC3E}">
        <p14:creationId xmlns:p14="http://schemas.microsoft.com/office/powerpoint/2010/main" val="2397133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18C4D8-7DF1-4281-B7C4-D72245FD1C5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E7E2711-6877-41F1-A99C-D22E669F6F7F}"/>
              </a:ext>
            </a:extLst>
          </p:cNvPr>
          <p:cNvSpPr>
            <a:spLocks noGrp="1"/>
          </p:cNvSpPr>
          <p:nvPr>
            <p:ph type="title"/>
          </p:nvPr>
        </p:nvSpPr>
        <p:spPr/>
        <p:txBody>
          <a:bodyPr/>
          <a:lstStyle/>
          <a:p>
            <a:r>
              <a:rPr lang="en-US" b="1"/>
              <a:t>Informed Consent-The Law</a:t>
            </a:r>
          </a:p>
        </p:txBody>
      </p:sp>
      <p:sp>
        <p:nvSpPr>
          <p:cNvPr id="3" name="Content Placeholder 2">
            <a:extLst>
              <a:ext uri="{FF2B5EF4-FFF2-40B4-BE49-F238E27FC236}">
                <a16:creationId xmlns:a16="http://schemas.microsoft.com/office/drawing/2014/main" id="{4AA500B8-4C50-47D6-A6F7-4F01F8D1DF30}"/>
              </a:ext>
            </a:extLst>
          </p:cNvPr>
          <p:cNvSpPr>
            <a:spLocks noGrp="1"/>
          </p:cNvSpPr>
          <p:nvPr>
            <p:ph idx="1"/>
          </p:nvPr>
        </p:nvSpPr>
        <p:spPr/>
        <p:txBody>
          <a:bodyPr>
            <a:normAutofit/>
          </a:bodyPr>
          <a:lstStyle/>
          <a:p>
            <a:r>
              <a:rPr lang="en-US" dirty="0"/>
              <a:t>OAR 818-012-0070 Patient Records (must include)</a:t>
            </a:r>
          </a:p>
          <a:p>
            <a:r>
              <a:rPr lang="en-US" dirty="0"/>
              <a:t>(1) (c) An entry that informed consent has been obtained and the date the informed consent was obtained. Documentation may be in the form of an acronym such as “PARQ” (Procedure, Alternatives, Risks and Questions) or “SOAP” (Subjective Objective Assessment Plan) or their equivalent.</a:t>
            </a:r>
            <a:endParaRPr lang="en-US" b="1" dirty="0"/>
          </a:p>
        </p:txBody>
      </p:sp>
    </p:spTree>
    <p:extLst>
      <p:ext uri="{BB962C8B-B14F-4D97-AF65-F5344CB8AC3E}">
        <p14:creationId xmlns:p14="http://schemas.microsoft.com/office/powerpoint/2010/main" val="787314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AE593-B8F5-4BBE-B931-4106CB7CEF17}"/>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C3766BE-71E1-4C18-8308-1FD1523B067E}"/>
              </a:ext>
            </a:extLst>
          </p:cNvPr>
          <p:cNvSpPr>
            <a:spLocks noGrp="1"/>
          </p:cNvSpPr>
          <p:nvPr>
            <p:ph type="title"/>
          </p:nvPr>
        </p:nvSpPr>
        <p:spPr/>
        <p:txBody>
          <a:bodyPr/>
          <a:lstStyle/>
          <a:p>
            <a:r>
              <a:rPr lang="en-US" b="1"/>
              <a:t>Parental Consent</a:t>
            </a:r>
          </a:p>
        </p:txBody>
      </p:sp>
      <p:sp>
        <p:nvSpPr>
          <p:cNvPr id="4" name="Content Placeholder 3">
            <a:extLst>
              <a:ext uri="{FF2B5EF4-FFF2-40B4-BE49-F238E27FC236}">
                <a16:creationId xmlns:a16="http://schemas.microsoft.com/office/drawing/2014/main" id="{60080B88-79A3-499E-A785-0D4BA0F44D5D}"/>
              </a:ext>
            </a:extLst>
          </p:cNvPr>
          <p:cNvSpPr>
            <a:spLocks noGrp="1"/>
          </p:cNvSpPr>
          <p:nvPr>
            <p:ph idx="1"/>
          </p:nvPr>
        </p:nvSpPr>
        <p:spPr/>
        <p:txBody>
          <a:bodyPr/>
          <a:lstStyle/>
          <a:p>
            <a:r>
              <a:rPr lang="en-US"/>
              <a:t>If a parent represents that they are authorized to consent, then the healthcare professional can accept consent without incurring liability.</a:t>
            </a:r>
          </a:p>
          <a:p>
            <a:endParaRPr lang="en-US"/>
          </a:p>
          <a:p>
            <a:pPr lvl="1"/>
            <a:r>
              <a:rPr lang="en-US"/>
              <a:t>true regardless if the parents are married, divorced, separated, or the consenting parent is not the custodial parent</a:t>
            </a:r>
          </a:p>
          <a:p>
            <a:endParaRPr lang="en-US"/>
          </a:p>
          <a:p>
            <a:pPr marL="0" indent="0">
              <a:buNone/>
            </a:pPr>
            <a:r>
              <a:rPr lang="en-US"/>
              <a:t>RCW 70.02.130</a:t>
            </a:r>
          </a:p>
          <a:p>
            <a:endParaRPr lang="en-US"/>
          </a:p>
        </p:txBody>
      </p:sp>
    </p:spTree>
    <p:extLst>
      <p:ext uri="{BB962C8B-B14F-4D97-AF65-F5344CB8AC3E}">
        <p14:creationId xmlns:p14="http://schemas.microsoft.com/office/powerpoint/2010/main" val="1075646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AE593-B8F5-4BBE-B931-4106CB7CEF17}"/>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C3766BE-71E1-4C18-8308-1FD1523B067E}"/>
              </a:ext>
            </a:extLst>
          </p:cNvPr>
          <p:cNvSpPr>
            <a:spLocks noGrp="1"/>
          </p:cNvSpPr>
          <p:nvPr>
            <p:ph type="title"/>
          </p:nvPr>
        </p:nvSpPr>
        <p:spPr/>
        <p:txBody>
          <a:bodyPr/>
          <a:lstStyle/>
          <a:p>
            <a:r>
              <a:rPr lang="en-US" b="1"/>
              <a:t>Minor Consent</a:t>
            </a:r>
          </a:p>
        </p:txBody>
      </p:sp>
      <p:sp>
        <p:nvSpPr>
          <p:cNvPr id="4" name="Content Placeholder 3">
            <a:extLst>
              <a:ext uri="{FF2B5EF4-FFF2-40B4-BE49-F238E27FC236}">
                <a16:creationId xmlns:a16="http://schemas.microsoft.com/office/drawing/2014/main" id="{60080B88-79A3-499E-A785-0D4BA0F44D5D}"/>
              </a:ext>
            </a:extLst>
          </p:cNvPr>
          <p:cNvSpPr>
            <a:spLocks noGrp="1"/>
          </p:cNvSpPr>
          <p:nvPr>
            <p:ph idx="1"/>
          </p:nvPr>
        </p:nvSpPr>
        <p:spPr/>
        <p:txBody>
          <a:bodyPr/>
          <a:lstStyle/>
          <a:p>
            <a:r>
              <a:rPr lang="en-US"/>
              <a:t>Age of Consent is 18</a:t>
            </a:r>
          </a:p>
          <a:p>
            <a:r>
              <a:rPr lang="en-US"/>
              <a:t>ORS 109-640: A minor 15 years of age or older may give consent, without the consent of a parent or guardian of the minor, to: (a) Hospital care, medical or surgical diagnosis or treatment by a physician licensed by the Oregon Medical Board, and dental or surgical diagnosis or treatment by a dentist licensed by the Oregon Board of Dentistry, except as provided by ORS 109.660.</a:t>
            </a:r>
          </a:p>
        </p:txBody>
      </p:sp>
    </p:spTree>
    <p:extLst>
      <p:ext uri="{BB962C8B-B14F-4D97-AF65-F5344CB8AC3E}">
        <p14:creationId xmlns:p14="http://schemas.microsoft.com/office/powerpoint/2010/main" val="540197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EA2C56-49AE-4345-B07B-168303B127B5}"/>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62A42A8-423C-4A3D-A606-F765E4A8DDB8}"/>
              </a:ext>
            </a:extLst>
          </p:cNvPr>
          <p:cNvSpPr>
            <a:spLocks noGrp="1"/>
          </p:cNvSpPr>
          <p:nvPr>
            <p:ph type="title"/>
          </p:nvPr>
        </p:nvSpPr>
        <p:spPr/>
        <p:txBody>
          <a:bodyPr/>
          <a:lstStyle/>
          <a:p>
            <a:r>
              <a:rPr lang="en-US" b="1"/>
              <a:t>Informed Consent for Minors</a:t>
            </a:r>
          </a:p>
        </p:txBody>
      </p:sp>
      <p:sp>
        <p:nvSpPr>
          <p:cNvPr id="4" name="Content Placeholder 3">
            <a:extLst>
              <a:ext uri="{FF2B5EF4-FFF2-40B4-BE49-F238E27FC236}">
                <a16:creationId xmlns:a16="http://schemas.microsoft.com/office/drawing/2014/main" id="{CFFAD591-8C0B-4CDC-BE88-D9874F141421}"/>
              </a:ext>
            </a:extLst>
          </p:cNvPr>
          <p:cNvSpPr>
            <a:spLocks noGrp="1"/>
          </p:cNvSpPr>
          <p:nvPr>
            <p:ph idx="1"/>
          </p:nvPr>
        </p:nvSpPr>
        <p:spPr/>
        <p:txBody>
          <a:bodyPr/>
          <a:lstStyle/>
          <a:p>
            <a:r>
              <a:rPr lang="en-US"/>
              <a:t>Persons authorized to provide consent:</a:t>
            </a:r>
          </a:p>
          <a:p>
            <a:endParaRPr lang="en-US"/>
          </a:p>
          <a:p>
            <a:pPr lvl="1"/>
            <a:r>
              <a:rPr lang="en-US"/>
              <a:t>Parents</a:t>
            </a:r>
          </a:p>
          <a:p>
            <a:pPr lvl="1"/>
            <a:r>
              <a:rPr lang="en-US"/>
              <a:t>Guardian/legal custodian appointed by court</a:t>
            </a:r>
          </a:p>
          <a:p>
            <a:pPr lvl="1"/>
            <a:r>
              <a:rPr lang="en-US"/>
              <a:t>Person given written permission by parents</a:t>
            </a:r>
          </a:p>
          <a:p>
            <a:pPr lvl="1"/>
            <a:r>
              <a:rPr lang="en-US"/>
              <a:t>Competent adult that is a relative (by declaration)</a:t>
            </a:r>
          </a:p>
          <a:p>
            <a:endParaRPr lang="en-US"/>
          </a:p>
        </p:txBody>
      </p:sp>
    </p:spTree>
    <p:extLst>
      <p:ext uri="{BB962C8B-B14F-4D97-AF65-F5344CB8AC3E}">
        <p14:creationId xmlns:p14="http://schemas.microsoft.com/office/powerpoint/2010/main" val="1745699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8A797B-F55D-4741-9268-DA2516097201}"/>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B1420E1B-8B97-4703-81F8-341DD130394A}"/>
              </a:ext>
            </a:extLst>
          </p:cNvPr>
          <p:cNvSpPr>
            <a:spLocks noGrp="1"/>
          </p:cNvSpPr>
          <p:nvPr>
            <p:ph type="title"/>
          </p:nvPr>
        </p:nvSpPr>
        <p:spPr/>
        <p:txBody>
          <a:bodyPr/>
          <a:lstStyle/>
          <a:p>
            <a:r>
              <a:rPr lang="en-US" b="1"/>
              <a:t>Capacity vs Competence</a:t>
            </a:r>
          </a:p>
        </p:txBody>
      </p:sp>
      <p:sp>
        <p:nvSpPr>
          <p:cNvPr id="4" name="Content Placeholder 3">
            <a:extLst>
              <a:ext uri="{FF2B5EF4-FFF2-40B4-BE49-F238E27FC236}">
                <a16:creationId xmlns:a16="http://schemas.microsoft.com/office/drawing/2014/main" id="{697973A4-0122-4AE9-BF17-BA9C837FA4C5}"/>
              </a:ext>
            </a:extLst>
          </p:cNvPr>
          <p:cNvSpPr>
            <a:spLocks noGrp="1"/>
          </p:cNvSpPr>
          <p:nvPr>
            <p:ph idx="1"/>
          </p:nvPr>
        </p:nvSpPr>
        <p:spPr/>
        <p:txBody>
          <a:bodyPr lIns="91440" tIns="45720" rIns="91440" bIns="45720" anchor="t"/>
          <a:lstStyle/>
          <a:p>
            <a:r>
              <a:rPr lang="en-US" dirty="0"/>
              <a:t>Competency is a legal determination with court documentation</a:t>
            </a:r>
          </a:p>
          <a:p>
            <a:r>
              <a:rPr lang="en-US" dirty="0"/>
              <a:t>Capacity is the ability to understand</a:t>
            </a:r>
          </a:p>
          <a:p>
            <a:pPr lvl="1"/>
            <a:r>
              <a:rPr lang="en-US" dirty="0">
                <a:latin typeface="Arial"/>
                <a:cs typeface="Arial"/>
              </a:rPr>
              <a:t>If one lacks the capacity to understand you will not be able to satisfy informed consent</a:t>
            </a:r>
          </a:p>
          <a:p>
            <a:pPr lvl="1"/>
            <a:r>
              <a:rPr lang="en-US" dirty="0"/>
              <a:t>Dentist obligation to make that determination</a:t>
            </a:r>
          </a:p>
          <a:p>
            <a:pPr lvl="1"/>
            <a:r>
              <a:rPr lang="en-US" dirty="0"/>
              <a:t>Consider surrogates?</a:t>
            </a:r>
          </a:p>
          <a:p>
            <a:pPr lvl="2"/>
            <a:r>
              <a:rPr lang="en-US" dirty="0"/>
              <a:t>Spouse</a:t>
            </a:r>
          </a:p>
          <a:p>
            <a:pPr lvl="2"/>
            <a:r>
              <a:rPr lang="en-US" dirty="0"/>
              <a:t>Siblings</a:t>
            </a:r>
          </a:p>
          <a:p>
            <a:pPr lvl="2"/>
            <a:endParaRPr lang="en-US" dirty="0"/>
          </a:p>
        </p:txBody>
      </p:sp>
    </p:spTree>
    <p:extLst>
      <p:ext uri="{BB962C8B-B14F-4D97-AF65-F5344CB8AC3E}">
        <p14:creationId xmlns:p14="http://schemas.microsoft.com/office/powerpoint/2010/main" val="264358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E3A594-FBCD-4F53-A139-87370F23A5C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50758F8-53DF-4F19-A28D-9B3067AD9C45}"/>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Surrogate Decision Maker - Hierarchy in Washington</a:t>
            </a:r>
            <a:br>
              <a:rPr lang="en-US" b="1">
                <a:latin typeface="Arial" panose="020B0604020202020204" pitchFamily="34" charset="0"/>
                <a:cs typeface="Arial" panose="020B0604020202020204" pitchFamily="34" charset="0"/>
              </a:rPr>
            </a:br>
            <a:endParaRPr lang="en-US" b="1">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5EF0F2C6-FB85-4C5F-A1E7-2D78019F0E17}"/>
              </a:ext>
            </a:extLst>
          </p:cNvPr>
          <p:cNvSpPr>
            <a:spLocks noGrp="1"/>
          </p:cNvSpPr>
          <p:nvPr>
            <p:ph idx="1"/>
          </p:nvPr>
        </p:nvSpPr>
        <p:spPr>
          <a:xfrm>
            <a:off x="904875" y="1329612"/>
            <a:ext cx="10448925" cy="4249657"/>
          </a:xfrm>
        </p:spPr>
        <p:txBody>
          <a:bodyPr/>
          <a:lstStyle/>
          <a:p>
            <a:pPr marL="0" indent="0">
              <a:buNone/>
              <a:defRPr/>
            </a:pPr>
            <a:r>
              <a:rPr lang="en-US" b="0" dirty="0">
                <a:solidFill>
                  <a:schemeClr val="tx1"/>
                </a:solidFill>
                <a:latin typeface="Arial" panose="020B0604020202020204" pitchFamily="34" charset="0"/>
                <a:cs typeface="Arial" panose="020B0604020202020204" pitchFamily="34" charset="0"/>
              </a:rPr>
              <a:t>Identifying the surrogate</a:t>
            </a:r>
            <a:r>
              <a:rPr lang="en-US" b="0" i="1" dirty="0">
                <a:solidFill>
                  <a:schemeClr val="tx1"/>
                </a:solidFill>
                <a:latin typeface="Arial" panose="020B0604020202020204" pitchFamily="34" charset="0"/>
                <a:cs typeface="Arial" panose="020B0604020202020204" pitchFamily="34" charset="0"/>
              </a:rPr>
              <a:t> - </a:t>
            </a:r>
            <a:r>
              <a:rPr lang="en-US" b="0" i="1" dirty="0">
                <a:latin typeface="Arial" panose="020B0604020202020204" pitchFamily="34" charset="0"/>
                <a:cs typeface="Arial" panose="020B0604020202020204" pitchFamily="34" charset="0"/>
              </a:rPr>
              <a:t>If not specifically identified, WA statute makes this easier than some states for sequential hierarchy of surrogates: </a:t>
            </a:r>
          </a:p>
          <a:p>
            <a:pPr lvl="1">
              <a:defRPr/>
            </a:pPr>
            <a:r>
              <a:rPr lang="en-US" sz="2400" b="0" dirty="0">
                <a:latin typeface="Arial" panose="020B0604020202020204" pitchFamily="34" charset="0"/>
                <a:cs typeface="Arial" panose="020B0604020202020204" pitchFamily="34" charset="0"/>
              </a:rPr>
              <a:t>Court Appointed Guardian </a:t>
            </a:r>
          </a:p>
          <a:p>
            <a:pPr lvl="1">
              <a:defRPr/>
            </a:pPr>
            <a:r>
              <a:rPr lang="en-US" sz="2400" b="0" dirty="0">
                <a:latin typeface="Arial" panose="020B0604020202020204" pitchFamily="34" charset="0"/>
                <a:cs typeface="Arial" panose="020B0604020202020204" pitchFamily="34" charset="0"/>
              </a:rPr>
              <a:t>Durable Power of Attorney (DPOA)</a:t>
            </a:r>
          </a:p>
          <a:p>
            <a:pPr lvl="1">
              <a:defRPr/>
            </a:pPr>
            <a:r>
              <a:rPr lang="en-US" sz="2400" b="0" dirty="0">
                <a:latin typeface="Arial" panose="020B0604020202020204" pitchFamily="34" charset="0"/>
                <a:cs typeface="Arial" panose="020B0604020202020204" pitchFamily="34" charset="0"/>
              </a:rPr>
              <a:t>Surrogate Order in WA State:</a:t>
            </a:r>
          </a:p>
          <a:p>
            <a:pPr lvl="2">
              <a:defRPr/>
            </a:pPr>
            <a:r>
              <a:rPr lang="en-US" sz="2400" b="0" dirty="0">
                <a:latin typeface="Arial" panose="020B0604020202020204" pitchFamily="34" charset="0"/>
                <a:cs typeface="Arial" panose="020B0604020202020204" pitchFamily="34" charset="0"/>
              </a:rPr>
              <a:t>Partner or spouse </a:t>
            </a:r>
          </a:p>
          <a:p>
            <a:pPr lvl="2">
              <a:defRPr/>
            </a:pPr>
            <a:r>
              <a:rPr lang="en-US" sz="2400" b="0" dirty="0">
                <a:latin typeface="Arial" panose="020B0604020202020204" pitchFamily="34" charset="0"/>
                <a:cs typeface="Arial" panose="020B0604020202020204" pitchFamily="34" charset="0"/>
              </a:rPr>
              <a:t>Adult child(ren) </a:t>
            </a:r>
          </a:p>
          <a:p>
            <a:pPr lvl="3">
              <a:defRPr/>
            </a:pPr>
            <a:r>
              <a:rPr lang="en-US" sz="2400" dirty="0">
                <a:solidFill>
                  <a:schemeClr val="accent2"/>
                </a:solidFill>
                <a:latin typeface="Arial" panose="020B0604020202020204" pitchFamily="34" charset="0"/>
                <a:cs typeface="Arial" panose="020B0604020202020204" pitchFamily="34" charset="0"/>
              </a:rPr>
              <a:t>Requires consensus amongst children</a:t>
            </a:r>
            <a:r>
              <a:rPr lang="en-US" sz="2400" dirty="0">
                <a:latin typeface="Arial" panose="020B0604020202020204" pitchFamily="34" charset="0"/>
                <a:cs typeface="Arial" panose="020B0604020202020204" pitchFamily="34" charset="0"/>
              </a:rPr>
              <a:t> </a:t>
            </a:r>
          </a:p>
          <a:p>
            <a:pPr lvl="2">
              <a:defRPr/>
            </a:pPr>
            <a:r>
              <a:rPr lang="en-US" sz="2400" b="0" dirty="0">
                <a:latin typeface="Arial" panose="020B0604020202020204" pitchFamily="34" charset="0"/>
                <a:cs typeface="Arial" panose="020B0604020202020204" pitchFamily="34" charset="0"/>
              </a:rPr>
              <a:t>Parents (does not define 'parent')</a:t>
            </a:r>
          </a:p>
          <a:p>
            <a:pPr lvl="3">
              <a:defRPr/>
            </a:pPr>
            <a:r>
              <a:rPr lang="en-US" sz="2400" dirty="0">
                <a:solidFill>
                  <a:schemeClr val="accent2"/>
                </a:solidFill>
                <a:latin typeface="Arial" panose="020B0604020202020204" pitchFamily="34" charset="0"/>
                <a:cs typeface="Arial" panose="020B0604020202020204" pitchFamily="34" charset="0"/>
              </a:rPr>
              <a:t>Requires consensus</a:t>
            </a:r>
            <a:r>
              <a:rPr lang="en-US" sz="2400" dirty="0">
                <a:latin typeface="Arial" panose="020B0604020202020204" pitchFamily="34" charset="0"/>
                <a:cs typeface="Arial" panose="020B0604020202020204" pitchFamily="34" charset="0"/>
              </a:rPr>
              <a:t> </a:t>
            </a:r>
          </a:p>
          <a:p>
            <a:pPr lvl="2">
              <a:defRPr/>
            </a:pPr>
            <a:r>
              <a:rPr lang="en-US" sz="2400" b="0" dirty="0">
                <a:latin typeface="Arial" panose="020B0604020202020204" pitchFamily="34" charset="0"/>
                <a:cs typeface="Arial" panose="020B0604020202020204" pitchFamily="34" charset="0"/>
              </a:rPr>
              <a:t>Adult sibling(s)</a:t>
            </a:r>
          </a:p>
          <a:p>
            <a:pPr lvl="3">
              <a:defRPr/>
            </a:pPr>
            <a:r>
              <a:rPr lang="en-US" sz="2400" dirty="0">
                <a:solidFill>
                  <a:schemeClr val="accent2"/>
                </a:solidFill>
                <a:latin typeface="Arial" panose="020B0604020202020204" pitchFamily="34" charset="0"/>
                <a:cs typeface="Arial" panose="020B0604020202020204" pitchFamily="34" charset="0"/>
              </a:rPr>
              <a:t>Requires consensus amongst siblings</a:t>
            </a:r>
            <a:r>
              <a:rPr lang="en-US" sz="2400"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hlinkClick r:id="rId2"/>
              </a:rPr>
              <a:t>https://app.leg.wa.gov/rcw/default.aspx?cite=7.70.065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950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E3A594-FBCD-4F53-A139-87370F23A5C6}"/>
              </a:ext>
            </a:extLst>
          </p:cNvPr>
          <p:cNvSpPr>
            <a:spLocks noGrp="1"/>
          </p:cNvSpPr>
          <p:nvPr>
            <p:ph type="body" sz="quarter" idx="10"/>
          </p:nvPr>
        </p:nvSpPr>
        <p:spPr/>
        <p:txBody>
          <a:bodyPr/>
          <a:lstStyle/>
          <a:p>
            <a:r>
              <a:rPr lang="en-US" sz="1050" b="1">
                <a:solidFill>
                  <a:srgbClr val="231F20"/>
                </a:solidFill>
                <a:latin typeface="Segoe UI Semibold" panose="020B0702040204020203" pitchFamily="34" charset="0"/>
              </a:rPr>
              <a:t>Source </a:t>
            </a:r>
            <a:r>
              <a:rPr lang="en-US">
                <a:solidFill>
                  <a:srgbClr val="231F20"/>
                </a:solidFill>
                <a:latin typeface="Segoe UI" panose="020B0502040204020203" pitchFamily="34" charset="0"/>
              </a:rPr>
              <a:t> honoringchoicespnw.org     </a:t>
            </a:r>
            <a:r>
              <a:rPr lang="en-US" u="sng">
                <a:solidFill>
                  <a:srgbClr val="231F20"/>
                </a:solidFill>
                <a:latin typeface="Segoe UI" panose="020B0502040204020203" pitchFamily="34" charset="0"/>
              </a:rPr>
              <a:t>              </a:t>
            </a:r>
            <a:endParaRPr lang="en-US">
              <a:solidFill>
                <a:srgbClr val="000000"/>
              </a:solidFill>
              <a:latin typeface="Segoe UI" panose="020B0502040204020203" pitchFamily="34" charset="0"/>
            </a:endParaRPr>
          </a:p>
          <a:p>
            <a:endParaRPr lang="en-US"/>
          </a:p>
        </p:txBody>
      </p:sp>
      <p:sp>
        <p:nvSpPr>
          <p:cNvPr id="3" name="Title 2">
            <a:extLst>
              <a:ext uri="{FF2B5EF4-FFF2-40B4-BE49-F238E27FC236}">
                <a16:creationId xmlns:a16="http://schemas.microsoft.com/office/drawing/2014/main" id="{A50758F8-53DF-4F19-A28D-9B3067AD9C45}"/>
              </a:ext>
            </a:extLst>
          </p:cNvPr>
          <p:cNvSpPr>
            <a:spLocks noGrp="1"/>
          </p:cNvSpPr>
          <p:nvPr>
            <p:ph type="title"/>
          </p:nvPr>
        </p:nvSpPr>
        <p:spPr>
          <a:xfrm>
            <a:off x="838200" y="209551"/>
            <a:ext cx="10515600" cy="623812"/>
          </a:xfrm>
        </p:spPr>
        <p:txBody>
          <a:bodyPr/>
          <a:lstStyle/>
          <a:p>
            <a:r>
              <a:rPr lang="en-US" b="1">
                <a:latin typeface="Arial" panose="020B0604020202020204" pitchFamily="34" charset="0"/>
                <a:cs typeface="Arial" panose="020B0604020202020204" pitchFamily="34" charset="0"/>
              </a:rPr>
              <a:t>Surrogate Decision Maker - Hierarchy in Oregon</a:t>
            </a:r>
          </a:p>
        </p:txBody>
      </p:sp>
      <p:sp>
        <p:nvSpPr>
          <p:cNvPr id="4" name="Content Placeholder 3">
            <a:extLst>
              <a:ext uri="{FF2B5EF4-FFF2-40B4-BE49-F238E27FC236}">
                <a16:creationId xmlns:a16="http://schemas.microsoft.com/office/drawing/2014/main" id="{5EF0F2C6-FB85-4C5F-A1E7-2D78019F0E17}"/>
              </a:ext>
            </a:extLst>
          </p:cNvPr>
          <p:cNvSpPr>
            <a:spLocks noGrp="1"/>
          </p:cNvSpPr>
          <p:nvPr>
            <p:ph idx="1"/>
          </p:nvPr>
        </p:nvSpPr>
        <p:spPr>
          <a:xfrm>
            <a:off x="904875" y="723900"/>
            <a:ext cx="10448925" cy="4855369"/>
          </a:xfrm>
        </p:spPr>
        <p:txBody>
          <a:bodyPr/>
          <a:lstStyle/>
          <a:p>
            <a:pPr marL="0" indent="0">
              <a:buNone/>
            </a:pPr>
            <a:r>
              <a:rPr lang="en-US" sz="2800" b="1" i="0" u="none" strike="noStrike" baseline="0" dirty="0">
                <a:solidFill>
                  <a:srgbClr val="020302"/>
                </a:solidFill>
                <a:latin typeface="Segoe UI" panose="020B0502040204020203" pitchFamily="34" charset="0"/>
              </a:rPr>
              <a:t>The order for who will decide is:</a:t>
            </a:r>
            <a:endParaRPr lang="en-US" sz="1000" b="1" i="0" u="none" strike="noStrike" baseline="0" dirty="0">
              <a:latin typeface="Segoe UI" panose="020B0502040204020203" pitchFamily="34" charset="0"/>
            </a:endParaRPr>
          </a:p>
          <a:p>
            <a:pPr lvl="3"/>
            <a:r>
              <a:rPr lang="en-US" sz="2200" b="1" i="0" u="none" strike="noStrike" baseline="0" dirty="0">
                <a:solidFill>
                  <a:srgbClr val="A0363F"/>
                </a:solidFill>
                <a:latin typeface="Segoe UI Semibold" panose="020B0702040204020203" pitchFamily="34" charset="0"/>
              </a:rPr>
              <a:t>A guardian appointed by the state</a:t>
            </a:r>
            <a:endParaRPr lang="en-US" sz="1000" b="1" i="0" u="none" strike="noStrike" baseline="0" dirty="0">
              <a:latin typeface="Segoe UI Semibold" panose="020B0702040204020203" pitchFamily="34" charset="0"/>
            </a:endParaRPr>
          </a:p>
          <a:p>
            <a:pPr marR="14820" lvl="3"/>
            <a:r>
              <a:rPr lang="en-US" sz="2000" b="1" i="0" u="none" strike="noStrike" baseline="0" dirty="0">
                <a:solidFill>
                  <a:srgbClr val="020302"/>
                </a:solidFill>
                <a:latin typeface="Segoe UI Semibold" panose="020B0702040204020203" pitchFamily="34" charset="0"/>
              </a:rPr>
              <a:t>Named </a:t>
            </a:r>
            <a:r>
              <a:rPr lang="en-US" sz="2000" b="1" i="0" u="none" strike="noStrike" baseline="0" dirty="0">
                <a:solidFill>
                  <a:srgbClr val="AAC687"/>
                </a:solidFill>
                <a:latin typeface="Segoe UI" panose="020B0502040204020203" pitchFamily="34" charset="0"/>
              </a:rPr>
              <a:t>health care representative </a:t>
            </a:r>
            <a:r>
              <a:rPr lang="en-US" sz="2000" b="1" i="0" u="none" strike="noStrike" baseline="0" dirty="0">
                <a:solidFill>
                  <a:srgbClr val="020302"/>
                </a:solidFill>
                <a:latin typeface="Segoe UI Semibold" panose="020B0702040204020203" pitchFamily="34" charset="0"/>
              </a:rPr>
              <a:t>with health care decision-making authority in the advance directive</a:t>
            </a:r>
            <a:endParaRPr lang="en-US" sz="1000" b="1" i="0" u="none" strike="noStrike" baseline="0" dirty="0">
              <a:latin typeface="Segoe UI Semibold" panose="020B0702040204020203" pitchFamily="34" charset="0"/>
            </a:endParaRPr>
          </a:p>
          <a:p>
            <a:pPr lvl="4"/>
            <a:r>
              <a:rPr lang="en-US" sz="2000" b="1" i="0" u="none" strike="noStrike" baseline="0" dirty="0">
                <a:solidFill>
                  <a:srgbClr val="020302"/>
                </a:solidFill>
                <a:latin typeface="Segoe UI Semibold" panose="020B0702040204020203" pitchFamily="34" charset="0"/>
              </a:rPr>
              <a:t>Your </a:t>
            </a:r>
            <a:r>
              <a:rPr lang="en-US" sz="2000" b="1" i="0" u="none" strike="noStrike" baseline="0" dirty="0">
                <a:solidFill>
                  <a:srgbClr val="3287C4"/>
                </a:solidFill>
                <a:latin typeface="Segoe UI" panose="020B0502040204020203" pitchFamily="34" charset="0"/>
              </a:rPr>
              <a:t>spouse </a:t>
            </a:r>
            <a:r>
              <a:rPr lang="en-US" sz="2000" b="1" i="0" u="none" strike="noStrike" baseline="0" dirty="0">
                <a:solidFill>
                  <a:srgbClr val="020302"/>
                </a:solidFill>
                <a:latin typeface="Segoe UI Semibold" panose="020B0702040204020203" pitchFamily="34" charset="0"/>
              </a:rPr>
              <a:t>or </a:t>
            </a:r>
            <a:r>
              <a:rPr lang="en-US" sz="2000" b="1" i="0" u="none" strike="noStrike" baseline="0" dirty="0">
                <a:solidFill>
                  <a:srgbClr val="3287C4"/>
                </a:solidFill>
                <a:latin typeface="Segoe UI" panose="020B0502040204020203" pitchFamily="34" charset="0"/>
              </a:rPr>
              <a:t>registered domestic partner</a:t>
            </a:r>
            <a:endParaRPr lang="en-US" sz="2000" b="0" i="0" u="none" strike="noStrike" baseline="0" dirty="0">
              <a:solidFill>
                <a:srgbClr val="000000"/>
              </a:solidFill>
              <a:latin typeface="Segoe UI" panose="020B0502040204020203" pitchFamily="34" charset="0"/>
            </a:endParaRPr>
          </a:p>
          <a:p>
            <a:pPr lvl="6"/>
            <a:r>
              <a:rPr lang="en-US" sz="2000" b="1" i="0" u="none" strike="noStrike" baseline="0" dirty="0">
                <a:solidFill>
                  <a:srgbClr val="020302"/>
                </a:solidFill>
                <a:latin typeface="Segoe UI Semibold" panose="020B0702040204020203" pitchFamily="34" charset="0"/>
              </a:rPr>
              <a:t>(even if separated)</a:t>
            </a:r>
            <a:endParaRPr lang="en-US" sz="1000" b="1" i="0" u="none" strike="noStrike" baseline="0" dirty="0">
              <a:latin typeface="Segoe UI Semibold" panose="020B0702040204020203" pitchFamily="34" charset="0"/>
            </a:endParaRPr>
          </a:p>
          <a:p>
            <a:pPr marR="14820" lvl="5"/>
            <a:r>
              <a:rPr lang="en-US" sz="2000" b="1" i="0" u="none" strike="noStrike" baseline="0" dirty="0">
                <a:solidFill>
                  <a:srgbClr val="020302"/>
                </a:solidFill>
                <a:latin typeface="Segoe UI Semibold" panose="020B0702040204020203" pitchFamily="34" charset="0"/>
              </a:rPr>
              <a:t>An </a:t>
            </a:r>
            <a:r>
              <a:rPr lang="en-US" sz="2000" b="1" i="0" u="none" strike="noStrike" baseline="0" dirty="0">
                <a:solidFill>
                  <a:srgbClr val="21597B"/>
                </a:solidFill>
                <a:latin typeface="Segoe UI" panose="020B0502040204020203" pitchFamily="34" charset="0"/>
              </a:rPr>
              <a:t>adult designated by others on this list</a:t>
            </a:r>
            <a:r>
              <a:rPr lang="en-US" sz="2000" b="1" i="0" u="none" strike="noStrike" baseline="0" dirty="0">
                <a:solidFill>
                  <a:srgbClr val="020302"/>
                </a:solidFill>
                <a:latin typeface="Segoe UI Semibold" panose="020B0702040204020203" pitchFamily="34" charset="0"/>
              </a:rPr>
              <a:t>, without objection by anyone on list</a:t>
            </a:r>
            <a:endParaRPr lang="en-US" sz="1000" b="1" dirty="0">
              <a:solidFill>
                <a:srgbClr val="879B24"/>
              </a:solidFill>
              <a:latin typeface="Segoe UI Semibold" panose="020B0702040204020203" pitchFamily="34" charset="0"/>
            </a:endParaRPr>
          </a:p>
          <a:p>
            <a:pPr marR="14820" lvl="6"/>
            <a:r>
              <a:rPr lang="en-US" sz="2000" b="1" i="0" u="none" strike="noStrike" baseline="0" dirty="0">
                <a:solidFill>
                  <a:srgbClr val="020302"/>
                </a:solidFill>
                <a:latin typeface="Segoe UI Semibold" panose="020B0702040204020203" pitchFamily="34" charset="0"/>
              </a:rPr>
              <a:t>Your </a:t>
            </a:r>
            <a:r>
              <a:rPr lang="en-US" sz="2000" b="1" i="0" u="none" strike="noStrike" baseline="0" dirty="0">
                <a:solidFill>
                  <a:srgbClr val="36236A"/>
                </a:solidFill>
                <a:latin typeface="Segoe UI" panose="020B0502040204020203" pitchFamily="34" charset="0"/>
              </a:rPr>
              <a:t>adult children </a:t>
            </a:r>
            <a:r>
              <a:rPr lang="en-US" sz="2000" b="1" i="0" u="none" strike="noStrike" baseline="0" dirty="0">
                <a:solidFill>
                  <a:srgbClr val="020302"/>
                </a:solidFill>
                <a:latin typeface="Segoe UI Semibold" panose="020B0702040204020203" pitchFamily="34" charset="0"/>
              </a:rPr>
              <a:t>*</a:t>
            </a:r>
          </a:p>
          <a:p>
            <a:pPr lvl="7"/>
            <a:r>
              <a:rPr lang="en-US" sz="2000" b="1" i="0" u="none" strike="noStrike" baseline="0" dirty="0">
                <a:solidFill>
                  <a:srgbClr val="020302"/>
                </a:solidFill>
                <a:latin typeface="Segoe UI Semibold" panose="020B0702040204020203" pitchFamily="34" charset="0"/>
              </a:rPr>
              <a:t>Your </a:t>
            </a:r>
            <a:r>
              <a:rPr lang="en-US" sz="2000" b="1" i="0" u="none" strike="noStrike" baseline="0" dirty="0">
                <a:solidFill>
                  <a:srgbClr val="FFC000"/>
                </a:solidFill>
                <a:latin typeface="Segoe UI" panose="020B0502040204020203" pitchFamily="34" charset="0"/>
              </a:rPr>
              <a:t>parent</a:t>
            </a:r>
            <a:endParaRPr lang="en-US" sz="1000" b="1" i="0" u="none" strike="noStrike" baseline="0" dirty="0">
              <a:solidFill>
                <a:srgbClr val="FFC000"/>
              </a:solidFill>
              <a:latin typeface="Segoe UI" panose="020B0502040204020203" pitchFamily="34" charset="0"/>
            </a:endParaRPr>
          </a:p>
          <a:p>
            <a:pPr lvl="8"/>
            <a:r>
              <a:rPr lang="en-US" sz="2000" b="1" i="0" u="none" strike="noStrike" baseline="0" dirty="0">
                <a:solidFill>
                  <a:srgbClr val="020302"/>
                </a:solidFill>
                <a:latin typeface="Segoe UI Semibold" panose="020B0702040204020203" pitchFamily="34" charset="0"/>
              </a:rPr>
              <a:t>Your </a:t>
            </a:r>
            <a:r>
              <a:rPr lang="en-US" sz="2000" b="1" i="0" u="none" strike="noStrike" baseline="0" dirty="0">
                <a:solidFill>
                  <a:srgbClr val="AAC687"/>
                </a:solidFill>
                <a:latin typeface="Segoe UI" panose="020B0502040204020203" pitchFamily="34" charset="0"/>
              </a:rPr>
              <a:t>adult siblings </a:t>
            </a:r>
            <a:r>
              <a:rPr lang="en-US" sz="2000" b="1" i="0" u="none" strike="noStrike" baseline="0" dirty="0">
                <a:solidFill>
                  <a:srgbClr val="020302"/>
                </a:solidFill>
                <a:latin typeface="Segoe UI Semibold" panose="020B0702040204020203" pitchFamily="34" charset="0"/>
              </a:rPr>
              <a:t>*</a:t>
            </a:r>
          </a:p>
          <a:p>
            <a:pPr lvl="8"/>
            <a:r>
              <a:rPr lang="en-US" sz="2000" b="1" i="0" u="none" strike="noStrike" baseline="0" dirty="0">
                <a:solidFill>
                  <a:srgbClr val="020302"/>
                </a:solidFill>
                <a:latin typeface="Segoe UI Semibold" panose="020B0702040204020203" pitchFamily="34" charset="0"/>
              </a:rPr>
              <a:t>Your </a:t>
            </a:r>
            <a:r>
              <a:rPr lang="en-US" sz="2000" b="1" i="0" u="none" strike="noStrike" baseline="0" dirty="0">
                <a:solidFill>
                  <a:srgbClr val="3287C4"/>
                </a:solidFill>
                <a:latin typeface="Segoe UI" panose="020B0502040204020203" pitchFamily="34" charset="0"/>
              </a:rPr>
              <a:t>adult relative or close friend</a:t>
            </a:r>
            <a:r>
              <a:rPr lang="en-US" sz="2800" b="1" dirty="0">
                <a:solidFill>
                  <a:srgbClr val="020302"/>
                </a:solidFill>
                <a:latin typeface="Segoe UI" panose="020B0502040204020203" pitchFamily="34" charset="0"/>
              </a:rPr>
              <a:t> </a:t>
            </a:r>
          </a:p>
          <a:p>
            <a:pPr lvl="4"/>
            <a:r>
              <a:rPr lang="en-US" sz="2400" dirty="0">
                <a:solidFill>
                  <a:srgbClr val="020302"/>
                </a:solidFill>
                <a:latin typeface="Segoe UI" panose="020B0502040204020203" pitchFamily="34" charset="0"/>
              </a:rPr>
              <a:t>*</a:t>
            </a:r>
            <a:r>
              <a:rPr lang="en-US" dirty="0">
                <a:solidFill>
                  <a:srgbClr val="020302"/>
                </a:solidFill>
                <a:latin typeface="Segoe UI" panose="020B0502040204020203" pitchFamily="34" charset="0"/>
              </a:rPr>
              <a:t>Adult Children &amp;Siblings: majority rule. Judicial recourse not addressed</a:t>
            </a:r>
            <a:endParaRPr lang="en-US" i="0" u="none" strike="noStrike" baseline="0" dirty="0">
              <a:latin typeface="Segoe UI" panose="020B0502040204020203" pitchFamily="34" charset="0"/>
            </a:endParaRPr>
          </a:p>
          <a:p>
            <a:r>
              <a:rPr lang="en-US" sz="2000" b="1" i="0" u="none" strike="noStrike" baseline="0" dirty="0">
                <a:solidFill>
                  <a:srgbClr val="21597B"/>
                </a:solidFill>
                <a:latin typeface="Segoe UI" panose="020B0502040204020203" pitchFamily="34" charset="0"/>
              </a:rPr>
              <a:t>Att. Physician </a:t>
            </a:r>
            <a:r>
              <a:rPr lang="en-US" sz="2000" b="1" i="0" u="none" strike="noStrike" baseline="0" dirty="0">
                <a:solidFill>
                  <a:srgbClr val="020302"/>
                </a:solidFill>
                <a:latin typeface="Segoe UI Semibold" panose="020B0702040204020203" pitchFamily="34" charset="0"/>
              </a:rPr>
              <a:t>(includes naturopathic physicians)</a:t>
            </a:r>
            <a:endParaRPr lang="en-US" sz="1050" b="1" dirty="0">
              <a:solidFill>
                <a:srgbClr val="020302"/>
              </a:solidFill>
              <a:latin typeface="Segoe UI Semibold" panose="020B0702040204020203" pitchFamily="34" charset="0"/>
            </a:endParaRPr>
          </a:p>
          <a:p>
            <a:endParaRPr lang="en-US" sz="1000" b="1" dirty="0">
              <a:latin typeface="Segoe UI Semibold" panose="020B0702040204020203" pitchFamily="34" charset="0"/>
            </a:endParaRPr>
          </a:p>
        </p:txBody>
      </p:sp>
    </p:spTree>
    <p:extLst>
      <p:ext uri="{BB962C8B-B14F-4D97-AF65-F5344CB8AC3E}">
        <p14:creationId xmlns:p14="http://schemas.microsoft.com/office/powerpoint/2010/main" val="213223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B59FB4-2810-4C18-8A3D-6F5699850492}"/>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B1E13290-07D6-4873-95A5-ACA856F142DE}"/>
              </a:ext>
            </a:extLst>
          </p:cNvPr>
          <p:cNvSpPr>
            <a:spLocks noGrp="1"/>
          </p:cNvSpPr>
          <p:nvPr>
            <p:ph type="title"/>
          </p:nvPr>
        </p:nvSpPr>
        <p:spPr/>
        <p:txBody>
          <a:bodyPr/>
          <a:lstStyle/>
          <a:p>
            <a:r>
              <a:rPr lang="en-US" b="1"/>
              <a:t>Informed Refusal</a:t>
            </a:r>
          </a:p>
        </p:txBody>
      </p:sp>
      <p:sp>
        <p:nvSpPr>
          <p:cNvPr id="3" name="Content Placeholder 2">
            <a:extLst>
              <a:ext uri="{FF2B5EF4-FFF2-40B4-BE49-F238E27FC236}">
                <a16:creationId xmlns:a16="http://schemas.microsoft.com/office/drawing/2014/main" id="{49825030-4C7B-4BA9-A66B-F39768297F07}"/>
              </a:ext>
            </a:extLst>
          </p:cNvPr>
          <p:cNvSpPr>
            <a:spLocks noGrp="1"/>
          </p:cNvSpPr>
          <p:nvPr>
            <p:ph idx="1"/>
          </p:nvPr>
        </p:nvSpPr>
        <p:spPr/>
        <p:txBody>
          <a:bodyPr>
            <a:normAutofit/>
          </a:bodyPr>
          <a:lstStyle/>
          <a:p>
            <a:r>
              <a:rPr lang="en-US"/>
              <a:t>Inform patient of the risks and consequences of refusing dental care</a:t>
            </a:r>
          </a:p>
          <a:p>
            <a:endParaRPr lang="en-US"/>
          </a:p>
          <a:p>
            <a:r>
              <a:rPr lang="en-US"/>
              <a:t>Document warnings in chart</a:t>
            </a:r>
          </a:p>
          <a:p>
            <a:endParaRPr lang="en-US"/>
          </a:p>
          <a:p>
            <a:r>
              <a:rPr lang="en-US"/>
              <a:t>Request that the patient sign an informed refusal form</a:t>
            </a:r>
          </a:p>
          <a:p>
            <a:endParaRPr lang="en-US"/>
          </a:p>
        </p:txBody>
      </p:sp>
      <p:pic>
        <p:nvPicPr>
          <p:cNvPr id="4" name="Content Placeholder 3" descr="IMGP0258 Nice 8.5lb st Brandon's bone_edited-2.jpg">
            <a:extLst>
              <a:ext uri="{FF2B5EF4-FFF2-40B4-BE49-F238E27FC236}">
                <a16:creationId xmlns:a16="http://schemas.microsoft.com/office/drawing/2014/main" id="{AA21CA43-9D1C-EA87-0B76-AAE581B487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445" y="-548640"/>
            <a:ext cx="10951943" cy="7406640"/>
          </a:xfrm>
          <a:prstGeom prst="rect">
            <a:avLst/>
          </a:prstGeom>
        </p:spPr>
      </p:pic>
    </p:spTree>
    <p:extLst>
      <p:ext uri="{BB962C8B-B14F-4D97-AF65-F5344CB8AC3E}">
        <p14:creationId xmlns:p14="http://schemas.microsoft.com/office/powerpoint/2010/main" val="216994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9D4D48-0950-2C19-5899-8AD3777A993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C634FFA-BCEF-363C-77AF-9F63AD3F9229}"/>
              </a:ext>
            </a:extLst>
          </p:cNvPr>
          <p:cNvSpPr>
            <a:spLocks noGrp="1"/>
          </p:cNvSpPr>
          <p:nvPr>
            <p:ph type="title"/>
          </p:nvPr>
        </p:nvSpPr>
        <p:spPr>
          <a:xfrm>
            <a:off x="838200" y="657981"/>
            <a:ext cx="10515600" cy="1243689"/>
          </a:xfrm>
        </p:spPr>
        <p:txBody>
          <a:bodyPr/>
          <a:lstStyle/>
          <a:p>
            <a:r>
              <a:rPr lang="en-US" altLang="en-US" dirty="0"/>
              <a:t>A few things I’ve been fortunate to do</a:t>
            </a:r>
            <a:endParaRPr lang="en-US" dirty="0"/>
          </a:p>
        </p:txBody>
      </p:sp>
      <p:sp>
        <p:nvSpPr>
          <p:cNvPr id="4" name="Text Placeholder 3">
            <a:extLst>
              <a:ext uri="{FF2B5EF4-FFF2-40B4-BE49-F238E27FC236}">
                <a16:creationId xmlns:a16="http://schemas.microsoft.com/office/drawing/2014/main" id="{D8BAC782-931D-FDD5-2162-8528AFE9661F}"/>
              </a:ext>
            </a:extLst>
          </p:cNvPr>
          <p:cNvSpPr>
            <a:spLocks noGrp="1"/>
          </p:cNvSpPr>
          <p:nvPr>
            <p:ph type="body" sz="quarter" idx="11"/>
          </p:nvPr>
        </p:nvSpPr>
        <p:spPr>
          <a:xfrm>
            <a:off x="819151" y="1528838"/>
            <a:ext cx="10553700" cy="4151086"/>
          </a:xfrm>
        </p:spPr>
        <p:txBody>
          <a:bodyPr/>
          <a:lstStyle/>
          <a:p>
            <a:pPr marL="285750" indent="-285750" algn="l">
              <a:buFont typeface="Arial" panose="020B0604020202020204" pitchFamily="34" charset="0"/>
              <a:buChar char="•"/>
            </a:pPr>
            <a:r>
              <a:rPr lang="en-US" dirty="0"/>
              <a:t>General Dentist private practice, UW </a:t>
            </a:r>
            <a:r>
              <a:rPr lang="en-US" dirty="0" err="1"/>
              <a:t>SoD</a:t>
            </a:r>
            <a:r>
              <a:rPr lang="en-US" dirty="0"/>
              <a:t> grad 1981</a:t>
            </a:r>
          </a:p>
          <a:p>
            <a:pPr marL="285750" indent="-285750" algn="l">
              <a:buFont typeface="Arial" panose="020B0604020202020204" pitchFamily="34" charset="0"/>
              <a:buChar char="•"/>
            </a:pPr>
            <a:r>
              <a:rPr lang="en-US" dirty="0"/>
              <a:t>Affiliate faculty Dept of Oral Medicine</a:t>
            </a:r>
          </a:p>
          <a:p>
            <a:pPr marL="285750" indent="-285750" algn="l">
              <a:buFont typeface="Arial" panose="020B0604020202020204" pitchFamily="34" charset="0"/>
              <a:buChar char="•"/>
            </a:pPr>
            <a:r>
              <a:rPr lang="en-US" dirty="0"/>
              <a:t>Lecture/teach Ethics and Professionalism, Dental Jurisprudence</a:t>
            </a:r>
          </a:p>
          <a:p>
            <a:pPr marL="285750" indent="-285750" algn="l">
              <a:buFont typeface="Arial" panose="020B0604020202020204" pitchFamily="34" charset="0"/>
              <a:buChar char="•"/>
            </a:pPr>
            <a:r>
              <a:rPr lang="en-US" dirty="0"/>
              <a:t>UW Curriculum Committee Overseeing Ethics/Professionalism /</a:t>
            </a:r>
            <a:r>
              <a:rPr lang="en-US" dirty="0" err="1"/>
              <a:t>JurisprudenceThread</a:t>
            </a:r>
            <a:r>
              <a:rPr lang="en-US" dirty="0"/>
              <a:t> in </a:t>
            </a:r>
            <a:r>
              <a:rPr lang="en-US" dirty="0" err="1"/>
              <a:t>UWSod</a:t>
            </a:r>
            <a:r>
              <a:rPr lang="en-US" dirty="0"/>
              <a:t> curriculum </a:t>
            </a:r>
          </a:p>
          <a:p>
            <a:pPr marL="285750" indent="-285750" algn="l">
              <a:buFont typeface="Arial" panose="020B0604020202020204" pitchFamily="34" charset="0"/>
              <a:buChar char="•"/>
            </a:pPr>
            <a:r>
              <a:rPr lang="en-US" dirty="0"/>
              <a:t>WHI “The Dentist Program” RRG Malpractice company founding dentist, underwriting committee</a:t>
            </a:r>
          </a:p>
          <a:p>
            <a:pPr marL="285750" indent="-285750" algn="l">
              <a:buFont typeface="Arial" panose="020B0604020202020204" pitchFamily="34" charset="0"/>
              <a:buChar char="•"/>
            </a:pPr>
            <a:r>
              <a:rPr lang="en-US" dirty="0"/>
              <a:t>Past NORDIC Claims Committee member</a:t>
            </a:r>
          </a:p>
          <a:p>
            <a:pPr marL="285750" indent="-285750" algn="l">
              <a:buFont typeface="Arial" panose="020B0604020202020204" pitchFamily="34" charset="0"/>
              <a:buChar char="•"/>
            </a:pPr>
            <a:r>
              <a:rPr lang="en-US" dirty="0"/>
              <a:t>Past Chair ADA Council on Ethics, Bylaws, and Judicial Affairs, Chair WSDA Judicial Affairs, Ethics and Peer Review Committee, Chair SKCDS Ethics Committee</a:t>
            </a:r>
          </a:p>
          <a:p>
            <a:pPr marL="285750" indent="-285750" algn="l">
              <a:buFont typeface="Arial" panose="020B0604020202020204" pitchFamily="34" charset="0"/>
              <a:buChar char="•"/>
            </a:pPr>
            <a:r>
              <a:rPr lang="en-US" dirty="0"/>
              <a:t>Contributing author JADA “Ethical Moment”</a:t>
            </a:r>
          </a:p>
          <a:p>
            <a:pPr marL="285750" indent="-285750" algn="l">
              <a:buFont typeface="Arial" panose="020B0604020202020204" pitchFamily="34" charset="0"/>
              <a:buChar char="•"/>
            </a:pPr>
            <a:r>
              <a:rPr lang="en-US" dirty="0"/>
              <a:t>Past WSDA president</a:t>
            </a:r>
          </a:p>
          <a:p>
            <a:endParaRPr lang="en-US" dirty="0"/>
          </a:p>
        </p:txBody>
      </p:sp>
    </p:spTree>
    <p:extLst>
      <p:ext uri="{BB962C8B-B14F-4D97-AF65-F5344CB8AC3E}">
        <p14:creationId xmlns:p14="http://schemas.microsoft.com/office/powerpoint/2010/main" val="1045978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085129" y="-3715042"/>
            <a:ext cx="14521336" cy="10891002"/>
          </a:xfrm>
        </p:spPr>
      </p:pic>
    </p:spTree>
    <p:extLst>
      <p:ext uri="{BB962C8B-B14F-4D97-AF65-F5344CB8AC3E}">
        <p14:creationId xmlns:p14="http://schemas.microsoft.com/office/powerpoint/2010/main" val="1346197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15527" y="-2023641"/>
            <a:ext cx="13270854" cy="9952136"/>
          </a:xfrm>
        </p:spPr>
      </p:pic>
    </p:spTree>
    <p:extLst>
      <p:ext uri="{BB962C8B-B14F-4D97-AF65-F5344CB8AC3E}">
        <p14:creationId xmlns:p14="http://schemas.microsoft.com/office/powerpoint/2010/main" val="3711735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0A7E-61AE-4543-B234-31F399D1F94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FB6338F-FD27-45E5-9899-DED82CA296D6}"/>
              </a:ext>
            </a:extLst>
          </p:cNvPr>
          <p:cNvSpPr>
            <a:spLocks noGrp="1"/>
          </p:cNvSpPr>
          <p:nvPr>
            <p:ph type="title"/>
          </p:nvPr>
        </p:nvSpPr>
        <p:spPr/>
        <p:txBody>
          <a:bodyPr/>
          <a:lstStyle/>
          <a:p>
            <a:r>
              <a:rPr lang="en-US" b="1"/>
              <a:t>Record Keeping - The Law</a:t>
            </a:r>
          </a:p>
        </p:txBody>
      </p:sp>
      <p:sp>
        <p:nvSpPr>
          <p:cNvPr id="4" name="Content Placeholder 3">
            <a:extLst>
              <a:ext uri="{FF2B5EF4-FFF2-40B4-BE49-F238E27FC236}">
                <a16:creationId xmlns:a16="http://schemas.microsoft.com/office/drawing/2014/main" id="{B397A6B0-DD48-4FFD-A563-318081336508}"/>
              </a:ext>
            </a:extLst>
          </p:cNvPr>
          <p:cNvSpPr>
            <a:spLocks noGrp="1"/>
          </p:cNvSpPr>
          <p:nvPr>
            <p:ph idx="1"/>
          </p:nvPr>
        </p:nvSpPr>
        <p:spPr>
          <a:xfrm>
            <a:off x="904875" y="1466850"/>
            <a:ext cx="10448925" cy="4721115"/>
          </a:xfrm>
        </p:spPr>
        <p:txBody>
          <a:bodyPr/>
          <a:lstStyle/>
          <a:p>
            <a:r>
              <a:rPr lang="en-US" dirty="0"/>
              <a:t>OAR 818-012-0070 Patient Records.</a:t>
            </a:r>
          </a:p>
          <a:p>
            <a:r>
              <a:rPr lang="en-US" dirty="0"/>
              <a:t>(1)Each licensee shall have prepared and maintained an accurate and legible record for each person receiving dental services, regardless of whether any fee is charged. The record shall contain the name of the licensee rendering the service and include:</a:t>
            </a:r>
          </a:p>
          <a:p>
            <a:r>
              <a:rPr lang="en-US" dirty="0"/>
              <a:t>(a)Name and address and, if a minor, name of guardian;</a:t>
            </a:r>
          </a:p>
          <a:p>
            <a:r>
              <a:rPr lang="en-US" dirty="0"/>
              <a:t>(b)Date description of examination and diagnosis;</a:t>
            </a:r>
          </a:p>
          <a:p>
            <a:r>
              <a:rPr lang="en-US" dirty="0"/>
              <a:t>(c)An entry that informed consent has been obtained and the date the informed consent was obtained. Documentation may be in the form of an acronym such as “PARQ” (Procedure, Alternatives, Risks and Questions) or “SOAP” (Subjective Objective Assessment Plan) or their equivalent.</a:t>
            </a:r>
          </a:p>
          <a:p>
            <a:pPr lvl="1"/>
            <a:endParaRPr lang="en-US" dirty="0"/>
          </a:p>
        </p:txBody>
      </p:sp>
    </p:spTree>
    <p:extLst>
      <p:ext uri="{BB962C8B-B14F-4D97-AF65-F5344CB8AC3E}">
        <p14:creationId xmlns:p14="http://schemas.microsoft.com/office/powerpoint/2010/main" val="423716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0A7E-61AE-4543-B234-31F399D1F94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FB6338F-FD27-45E5-9899-DED82CA296D6}"/>
              </a:ext>
            </a:extLst>
          </p:cNvPr>
          <p:cNvSpPr>
            <a:spLocks noGrp="1"/>
          </p:cNvSpPr>
          <p:nvPr>
            <p:ph type="title"/>
          </p:nvPr>
        </p:nvSpPr>
        <p:spPr/>
        <p:txBody>
          <a:bodyPr/>
          <a:lstStyle/>
          <a:p>
            <a:r>
              <a:rPr lang="en-US" b="1"/>
              <a:t>Record Keeping - The Law</a:t>
            </a:r>
          </a:p>
        </p:txBody>
      </p:sp>
      <p:sp>
        <p:nvSpPr>
          <p:cNvPr id="4" name="Content Placeholder 3">
            <a:extLst>
              <a:ext uri="{FF2B5EF4-FFF2-40B4-BE49-F238E27FC236}">
                <a16:creationId xmlns:a16="http://schemas.microsoft.com/office/drawing/2014/main" id="{B397A6B0-DD48-4FFD-A563-318081336508}"/>
              </a:ext>
            </a:extLst>
          </p:cNvPr>
          <p:cNvSpPr>
            <a:spLocks noGrp="1"/>
          </p:cNvSpPr>
          <p:nvPr>
            <p:ph idx="1"/>
          </p:nvPr>
        </p:nvSpPr>
        <p:spPr>
          <a:xfrm>
            <a:off x="904875" y="1466850"/>
            <a:ext cx="10448925" cy="4112419"/>
          </a:xfrm>
        </p:spPr>
        <p:txBody>
          <a:bodyPr/>
          <a:lstStyle/>
          <a:p>
            <a:r>
              <a:rPr lang="en-US" dirty="0"/>
              <a:t>OAR 818-012-0070 Patient Records.</a:t>
            </a:r>
          </a:p>
          <a:p>
            <a:r>
              <a:rPr lang="en-US" dirty="0"/>
              <a:t>(d)Date and description of treatment or services rendered;</a:t>
            </a:r>
          </a:p>
          <a:p>
            <a:r>
              <a:rPr lang="en-US" dirty="0"/>
              <a:t>(e)Date, description and documentation of informing the patient of any recognized treatment complications;</a:t>
            </a:r>
          </a:p>
          <a:p>
            <a:r>
              <a:rPr lang="en-US" dirty="0"/>
              <a:t>(f)Date and description of all radiographs, study models, and periodontal charting;</a:t>
            </a:r>
          </a:p>
          <a:p>
            <a:r>
              <a:rPr lang="en-US" dirty="0"/>
              <a:t>(g)Health history; and</a:t>
            </a:r>
          </a:p>
          <a:p>
            <a:r>
              <a:rPr lang="en-US" dirty="0"/>
              <a:t>(h)Date, name of, quantity of, and strength of all drugs dispensed, administered, or prescribed.</a:t>
            </a:r>
          </a:p>
        </p:txBody>
      </p:sp>
    </p:spTree>
    <p:extLst>
      <p:ext uri="{BB962C8B-B14F-4D97-AF65-F5344CB8AC3E}">
        <p14:creationId xmlns:p14="http://schemas.microsoft.com/office/powerpoint/2010/main" val="31387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0A7E-61AE-4543-B234-31F399D1F94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FB6338F-FD27-45E5-9899-DED82CA296D6}"/>
              </a:ext>
            </a:extLst>
          </p:cNvPr>
          <p:cNvSpPr>
            <a:spLocks noGrp="1"/>
          </p:cNvSpPr>
          <p:nvPr>
            <p:ph type="title"/>
          </p:nvPr>
        </p:nvSpPr>
        <p:spPr/>
        <p:txBody>
          <a:bodyPr/>
          <a:lstStyle/>
          <a:p>
            <a:r>
              <a:rPr lang="en-US" b="1"/>
              <a:t>Record Keeping - The Law</a:t>
            </a:r>
          </a:p>
        </p:txBody>
      </p:sp>
      <p:sp>
        <p:nvSpPr>
          <p:cNvPr id="4" name="Content Placeholder 3">
            <a:extLst>
              <a:ext uri="{FF2B5EF4-FFF2-40B4-BE49-F238E27FC236}">
                <a16:creationId xmlns:a16="http://schemas.microsoft.com/office/drawing/2014/main" id="{B397A6B0-DD48-4FFD-A563-318081336508}"/>
              </a:ext>
            </a:extLst>
          </p:cNvPr>
          <p:cNvSpPr>
            <a:spLocks noGrp="1"/>
          </p:cNvSpPr>
          <p:nvPr>
            <p:ph idx="1"/>
          </p:nvPr>
        </p:nvSpPr>
        <p:spPr>
          <a:xfrm>
            <a:off x="904875" y="1466850"/>
            <a:ext cx="10448925" cy="4112419"/>
          </a:xfrm>
        </p:spPr>
        <p:txBody>
          <a:bodyPr/>
          <a:lstStyle/>
          <a:p>
            <a:r>
              <a:rPr lang="en-US" dirty="0"/>
              <a:t>OAR 818-012-0070 Patient Records.</a:t>
            </a:r>
          </a:p>
          <a:p>
            <a:r>
              <a:rPr lang="en-US" dirty="0"/>
              <a:t>(2)Each licensee shall have prepared and maintained an accurate record of all charges and payments for services including source of payments.</a:t>
            </a:r>
          </a:p>
          <a:p>
            <a:r>
              <a:rPr lang="en-US" dirty="0"/>
              <a:t>(3)Each licensee shall maintain patient records and radiographs for at least seven years from the date of last entry unless:</a:t>
            </a:r>
          </a:p>
          <a:p>
            <a:r>
              <a:rPr lang="en-US" dirty="0"/>
              <a:t>(a)The patient requests the records, radiographs, and models be transferred to another licensee who shall maintain the records and radiographs;</a:t>
            </a:r>
          </a:p>
          <a:p>
            <a:r>
              <a:rPr lang="en-US" dirty="0"/>
              <a:t>(b)The licensee gives the records, radiographs, or models to the patient; or</a:t>
            </a:r>
          </a:p>
          <a:p>
            <a:r>
              <a:rPr lang="en-US" dirty="0"/>
              <a:t>(c)The licensee transfers the licensee’s practice to another licensee who shall maintain the records and radiographs.</a:t>
            </a:r>
          </a:p>
        </p:txBody>
      </p:sp>
    </p:spTree>
    <p:extLst>
      <p:ext uri="{BB962C8B-B14F-4D97-AF65-F5344CB8AC3E}">
        <p14:creationId xmlns:p14="http://schemas.microsoft.com/office/powerpoint/2010/main" val="225523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0A7E-61AE-4543-B234-31F399D1F94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FB6338F-FD27-45E5-9899-DED82CA296D6}"/>
              </a:ext>
            </a:extLst>
          </p:cNvPr>
          <p:cNvSpPr>
            <a:spLocks noGrp="1"/>
          </p:cNvSpPr>
          <p:nvPr>
            <p:ph type="title"/>
          </p:nvPr>
        </p:nvSpPr>
        <p:spPr/>
        <p:txBody>
          <a:bodyPr/>
          <a:lstStyle/>
          <a:p>
            <a:r>
              <a:rPr lang="en-US" b="1"/>
              <a:t>Record Keeping - The Law</a:t>
            </a:r>
          </a:p>
        </p:txBody>
      </p:sp>
      <p:sp>
        <p:nvSpPr>
          <p:cNvPr id="4" name="Content Placeholder 3">
            <a:extLst>
              <a:ext uri="{FF2B5EF4-FFF2-40B4-BE49-F238E27FC236}">
                <a16:creationId xmlns:a16="http://schemas.microsoft.com/office/drawing/2014/main" id="{B397A6B0-DD48-4FFD-A563-318081336508}"/>
              </a:ext>
            </a:extLst>
          </p:cNvPr>
          <p:cNvSpPr>
            <a:spLocks noGrp="1"/>
          </p:cNvSpPr>
          <p:nvPr>
            <p:ph idx="1"/>
          </p:nvPr>
        </p:nvSpPr>
        <p:spPr>
          <a:xfrm>
            <a:off x="904875" y="1466850"/>
            <a:ext cx="10448925" cy="4112419"/>
          </a:xfrm>
        </p:spPr>
        <p:txBody>
          <a:bodyPr/>
          <a:lstStyle/>
          <a:p>
            <a:r>
              <a:rPr lang="en-US" dirty="0"/>
              <a:t>OAR 818-012-0070 Patient Records.</a:t>
            </a:r>
          </a:p>
          <a:p>
            <a:r>
              <a:rPr lang="en-US" dirty="0"/>
              <a:t>(4) When a dental implant is placed the following information must be given to the patient in writing and maintained in the patient record:</a:t>
            </a:r>
          </a:p>
          <a:p>
            <a:r>
              <a:rPr lang="en-US" dirty="0"/>
              <a:t>(a) Manufacture brand;</a:t>
            </a:r>
          </a:p>
          <a:p>
            <a:r>
              <a:rPr lang="en-US" dirty="0"/>
              <a:t>(b) Design name of implant;</a:t>
            </a:r>
          </a:p>
          <a:p>
            <a:r>
              <a:rPr lang="en-US" dirty="0"/>
              <a:t>(c) Diameter and length;</a:t>
            </a:r>
          </a:p>
          <a:p>
            <a:r>
              <a:rPr lang="en-US" dirty="0"/>
              <a:t>(d) Lot number;</a:t>
            </a:r>
          </a:p>
          <a:p>
            <a:r>
              <a:rPr lang="en-US" dirty="0"/>
              <a:t>(e) Reference number;</a:t>
            </a:r>
          </a:p>
          <a:p>
            <a:r>
              <a:rPr lang="en-US" dirty="0"/>
              <a:t>(f) Expiration date;</a:t>
            </a:r>
          </a:p>
          <a:p>
            <a:r>
              <a:rPr lang="en-US" dirty="0"/>
              <a:t>(g) Product labeling containing the above information may be used in satisfying this requirement..</a:t>
            </a:r>
          </a:p>
        </p:txBody>
      </p:sp>
    </p:spTree>
    <p:extLst>
      <p:ext uri="{BB962C8B-B14F-4D97-AF65-F5344CB8AC3E}">
        <p14:creationId xmlns:p14="http://schemas.microsoft.com/office/powerpoint/2010/main" val="106635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fade">
                                      <p:cBhvr>
                                        <p:cTn id="56" dur="1000"/>
                                        <p:tgtEl>
                                          <p:spTgt spid="4">
                                            <p:txEl>
                                              <p:pRg st="8" end="8"/>
                                            </p:txEl>
                                          </p:spTgt>
                                        </p:tgtEl>
                                      </p:cBhvr>
                                    </p:animEffect>
                                    <p:anim calcmode="lin" valueType="num">
                                      <p:cBhvr>
                                        <p:cTn id="5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0A7E-61AE-4543-B234-31F399D1F94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FB6338F-FD27-45E5-9899-DED82CA296D6}"/>
              </a:ext>
            </a:extLst>
          </p:cNvPr>
          <p:cNvSpPr>
            <a:spLocks noGrp="1"/>
          </p:cNvSpPr>
          <p:nvPr>
            <p:ph type="title"/>
          </p:nvPr>
        </p:nvSpPr>
        <p:spPr/>
        <p:txBody>
          <a:bodyPr/>
          <a:lstStyle/>
          <a:p>
            <a:r>
              <a:rPr lang="en-US" b="1"/>
              <a:t>Record Keeping - The Law</a:t>
            </a:r>
          </a:p>
        </p:txBody>
      </p:sp>
      <p:sp>
        <p:nvSpPr>
          <p:cNvPr id="4" name="Content Placeholder 3">
            <a:extLst>
              <a:ext uri="{FF2B5EF4-FFF2-40B4-BE49-F238E27FC236}">
                <a16:creationId xmlns:a16="http://schemas.microsoft.com/office/drawing/2014/main" id="{B397A6B0-DD48-4FFD-A563-318081336508}"/>
              </a:ext>
            </a:extLst>
          </p:cNvPr>
          <p:cNvSpPr>
            <a:spLocks noGrp="1"/>
          </p:cNvSpPr>
          <p:nvPr>
            <p:ph idx="1"/>
          </p:nvPr>
        </p:nvSpPr>
        <p:spPr>
          <a:xfrm>
            <a:off x="904875" y="1466850"/>
            <a:ext cx="10448925" cy="4112419"/>
          </a:xfrm>
        </p:spPr>
        <p:txBody>
          <a:bodyPr/>
          <a:lstStyle/>
          <a:p>
            <a:r>
              <a:rPr lang="en-US"/>
              <a:t>OAR 818-012-0070 Patient Records.</a:t>
            </a:r>
          </a:p>
          <a:p>
            <a:r>
              <a:rPr lang="en-US"/>
              <a:t>(5)When changing practice locations, closing a practice location or retiring, each licensee must retain patient records for the required amount of time or transfer the custody of patient records to another licensee licensed and practicing dentistry in Oregon. Transfer of patient records pursuant to this section of this rule must be reported to the Board in writing within 14 days of transfer, but not later than the effective date of the change in practice location, closure of the practice location or retirement. Failure to transfer the custody of patient records as required in this rule is unprofessional conduct.</a:t>
            </a:r>
          </a:p>
        </p:txBody>
      </p:sp>
    </p:spTree>
    <p:extLst>
      <p:ext uri="{BB962C8B-B14F-4D97-AF65-F5344CB8AC3E}">
        <p14:creationId xmlns:p14="http://schemas.microsoft.com/office/powerpoint/2010/main" val="654937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0A7E-61AE-4543-B234-31F399D1F946}"/>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AFB6338F-FD27-45E5-9899-DED82CA296D6}"/>
              </a:ext>
            </a:extLst>
          </p:cNvPr>
          <p:cNvSpPr>
            <a:spLocks noGrp="1"/>
          </p:cNvSpPr>
          <p:nvPr>
            <p:ph type="title"/>
          </p:nvPr>
        </p:nvSpPr>
        <p:spPr/>
        <p:txBody>
          <a:bodyPr/>
          <a:lstStyle/>
          <a:p>
            <a:r>
              <a:rPr lang="en-US" b="1"/>
              <a:t>Record Keeping - The Law</a:t>
            </a:r>
          </a:p>
        </p:txBody>
      </p:sp>
      <p:sp>
        <p:nvSpPr>
          <p:cNvPr id="4" name="Content Placeholder 3">
            <a:extLst>
              <a:ext uri="{FF2B5EF4-FFF2-40B4-BE49-F238E27FC236}">
                <a16:creationId xmlns:a16="http://schemas.microsoft.com/office/drawing/2014/main" id="{B397A6B0-DD48-4FFD-A563-318081336508}"/>
              </a:ext>
            </a:extLst>
          </p:cNvPr>
          <p:cNvSpPr>
            <a:spLocks noGrp="1"/>
          </p:cNvSpPr>
          <p:nvPr>
            <p:ph idx="1"/>
          </p:nvPr>
        </p:nvSpPr>
        <p:spPr>
          <a:xfrm>
            <a:off x="904875" y="1466850"/>
            <a:ext cx="10448925" cy="4112419"/>
          </a:xfrm>
        </p:spPr>
        <p:txBody>
          <a:bodyPr/>
          <a:lstStyle/>
          <a:p>
            <a:r>
              <a:rPr lang="en-US" dirty="0"/>
              <a:t>OAR 818-012-0070 Patient Records.</a:t>
            </a:r>
          </a:p>
          <a:p>
            <a:r>
              <a:rPr lang="en-US" dirty="0"/>
              <a:t>(6)Upon the death or permanent disability of a licensee, the administrator, executor, personal representative, guardian, conservator or receiver of the former licensee must notify the Board in writing of the management arrangement for the custody and transfer of patient records. This individual must ensure the security of and access to patient records by the patient or other authorized party, and must report arrangements for permanent custody of patient records to the Board in writing within 90 days of the death of the licensee.</a:t>
            </a:r>
          </a:p>
        </p:txBody>
      </p:sp>
    </p:spTree>
    <p:extLst>
      <p:ext uri="{BB962C8B-B14F-4D97-AF65-F5344CB8AC3E}">
        <p14:creationId xmlns:p14="http://schemas.microsoft.com/office/powerpoint/2010/main" val="144032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92168CC-20B3-4775-AC09-BEA1654CAC8E}"/>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3C7A7CAC-4106-4C97-ACBC-E3C6963AE47E}"/>
              </a:ext>
            </a:extLst>
          </p:cNvPr>
          <p:cNvSpPr>
            <a:spLocks noGrp="1"/>
          </p:cNvSpPr>
          <p:nvPr>
            <p:ph type="title"/>
          </p:nvPr>
        </p:nvSpPr>
        <p:spPr/>
        <p:txBody>
          <a:bodyPr/>
          <a:lstStyle/>
          <a:p>
            <a:r>
              <a:rPr lang="en-US" b="1" dirty="0"/>
              <a:t>Record Retention-Oregon</a:t>
            </a:r>
          </a:p>
        </p:txBody>
      </p:sp>
      <p:sp>
        <p:nvSpPr>
          <p:cNvPr id="3" name="Content Placeholder 2">
            <a:extLst>
              <a:ext uri="{FF2B5EF4-FFF2-40B4-BE49-F238E27FC236}">
                <a16:creationId xmlns:a16="http://schemas.microsoft.com/office/drawing/2014/main" id="{DCFD8628-96E4-4DAF-A474-C3498A5C7D2F}"/>
              </a:ext>
            </a:extLst>
          </p:cNvPr>
          <p:cNvSpPr>
            <a:spLocks noGrp="1"/>
          </p:cNvSpPr>
          <p:nvPr>
            <p:ph idx="1"/>
          </p:nvPr>
        </p:nvSpPr>
        <p:spPr>
          <a:xfrm>
            <a:off x="904875" y="1348274"/>
            <a:ext cx="10448925" cy="4230996"/>
          </a:xfrm>
        </p:spPr>
        <p:txBody>
          <a:bodyPr/>
          <a:lstStyle/>
          <a:p>
            <a:r>
              <a:rPr lang="en-US" dirty="0"/>
              <a:t>Sterilization:  Weekly Documentation (3 years)</a:t>
            </a:r>
          </a:p>
          <a:p>
            <a:r>
              <a:rPr lang="en-US" dirty="0"/>
              <a:t>Oregon State Law:  Maintain complete treatment records (7 years)</a:t>
            </a:r>
          </a:p>
          <a:p>
            <a:pPr lvl="1"/>
            <a:r>
              <a:rPr lang="en-US" dirty="0"/>
              <a:t>Including:</a:t>
            </a:r>
          </a:p>
          <a:p>
            <a:pPr lvl="2"/>
            <a:r>
              <a:rPr lang="en-US" dirty="0"/>
              <a:t>X Rays</a:t>
            </a:r>
          </a:p>
          <a:p>
            <a:pPr lvl="2"/>
            <a:r>
              <a:rPr lang="en-US" dirty="0"/>
              <a:t>Treatment Plans</a:t>
            </a:r>
          </a:p>
          <a:p>
            <a:pPr lvl="2"/>
            <a:r>
              <a:rPr lang="en-US" dirty="0"/>
              <a:t>Patient Charts</a:t>
            </a:r>
          </a:p>
          <a:p>
            <a:pPr lvl="2"/>
            <a:r>
              <a:rPr lang="en-US" dirty="0"/>
              <a:t>Patient Histories</a:t>
            </a:r>
          </a:p>
          <a:p>
            <a:pPr lvl="2"/>
            <a:r>
              <a:rPr lang="en-US" dirty="0"/>
              <a:t>Correspondence</a:t>
            </a:r>
          </a:p>
          <a:p>
            <a:pPr lvl="2"/>
            <a:r>
              <a:rPr lang="en-US" dirty="0"/>
              <a:t>Financial Data</a:t>
            </a:r>
          </a:p>
          <a:p>
            <a:pPr lvl="2"/>
            <a:r>
              <a:rPr lang="en-US" dirty="0"/>
              <a:t>Billing</a:t>
            </a:r>
          </a:p>
          <a:p>
            <a:pPr lvl="2"/>
            <a:r>
              <a:rPr lang="en-US" dirty="0"/>
              <a:t>Lab Rx</a:t>
            </a:r>
          </a:p>
        </p:txBody>
      </p:sp>
    </p:spTree>
    <p:extLst>
      <p:ext uri="{BB962C8B-B14F-4D97-AF65-F5344CB8AC3E}">
        <p14:creationId xmlns:p14="http://schemas.microsoft.com/office/powerpoint/2010/main" val="6929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92168CC-20B3-4775-AC09-BEA1654CAC8E}"/>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3C7A7CAC-4106-4C97-ACBC-E3C6963AE47E}"/>
              </a:ext>
            </a:extLst>
          </p:cNvPr>
          <p:cNvSpPr>
            <a:spLocks noGrp="1"/>
          </p:cNvSpPr>
          <p:nvPr>
            <p:ph type="title"/>
          </p:nvPr>
        </p:nvSpPr>
        <p:spPr/>
        <p:txBody>
          <a:bodyPr/>
          <a:lstStyle/>
          <a:p>
            <a:r>
              <a:rPr lang="en-US" b="1"/>
              <a:t>Record Retention </a:t>
            </a:r>
            <a:r>
              <a:rPr lang="en-US" sz="2400" b="1"/>
              <a:t>(cont’d)</a:t>
            </a:r>
            <a:endParaRPr lang="en-US" b="1"/>
          </a:p>
        </p:txBody>
      </p:sp>
      <p:sp>
        <p:nvSpPr>
          <p:cNvPr id="3" name="Content Placeholder 2">
            <a:extLst>
              <a:ext uri="{FF2B5EF4-FFF2-40B4-BE49-F238E27FC236}">
                <a16:creationId xmlns:a16="http://schemas.microsoft.com/office/drawing/2014/main" id="{DCFD8628-96E4-4DAF-A474-C3498A5C7D2F}"/>
              </a:ext>
            </a:extLst>
          </p:cNvPr>
          <p:cNvSpPr>
            <a:spLocks noGrp="1"/>
          </p:cNvSpPr>
          <p:nvPr>
            <p:ph idx="1"/>
          </p:nvPr>
        </p:nvSpPr>
        <p:spPr>
          <a:xfrm>
            <a:off x="904875" y="1348274"/>
            <a:ext cx="10448925" cy="4230996"/>
          </a:xfrm>
        </p:spPr>
        <p:txBody>
          <a:bodyPr/>
          <a:lstStyle/>
          <a:p>
            <a:pPr marL="0" indent="0">
              <a:buNone/>
            </a:pPr>
            <a:r>
              <a:rPr lang="en-US" dirty="0"/>
              <a:t>The Dentist Program Guidelines/Recommendations:</a:t>
            </a:r>
          </a:p>
          <a:p>
            <a:r>
              <a:rPr lang="en-US" dirty="0"/>
              <a:t>10 years from date of last treatment (inactive)</a:t>
            </a:r>
          </a:p>
          <a:p>
            <a:r>
              <a:rPr lang="en-US" dirty="0"/>
              <a:t>6 years from date of death</a:t>
            </a:r>
          </a:p>
          <a:p>
            <a:r>
              <a:rPr lang="en-US" dirty="0"/>
              <a:t>21 years from birth of child if treatment was provided to an expectant mother</a:t>
            </a:r>
          </a:p>
          <a:p>
            <a:r>
              <a:rPr lang="en-US" dirty="0"/>
              <a:t>10 years for appointment books (physical and electronic) </a:t>
            </a:r>
          </a:p>
          <a:p>
            <a:r>
              <a:rPr lang="en-US" dirty="0"/>
              <a:t> Keep potentially litigious patient records indefinitely</a:t>
            </a:r>
          </a:p>
          <a:p>
            <a:pPr lvl="2"/>
            <a:endParaRPr lang="en-US" dirty="0"/>
          </a:p>
        </p:txBody>
      </p:sp>
    </p:spTree>
    <p:extLst>
      <p:ext uri="{BB962C8B-B14F-4D97-AF65-F5344CB8AC3E}">
        <p14:creationId xmlns:p14="http://schemas.microsoft.com/office/powerpoint/2010/main" val="297984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B59FB4-2810-4C18-8A3D-6F5699850492}"/>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B1E13290-07D6-4873-95A5-ACA856F142DE}"/>
              </a:ext>
            </a:extLst>
          </p:cNvPr>
          <p:cNvSpPr>
            <a:spLocks noGrp="1"/>
          </p:cNvSpPr>
          <p:nvPr>
            <p:ph type="title"/>
          </p:nvPr>
        </p:nvSpPr>
        <p:spPr/>
        <p:txBody>
          <a:bodyPr/>
          <a:lstStyle/>
          <a:p>
            <a:r>
              <a:rPr lang="en-US" b="1"/>
              <a:t>Who is WHI and The Dentist Program? </a:t>
            </a:r>
          </a:p>
        </p:txBody>
      </p:sp>
      <p:sp>
        <p:nvSpPr>
          <p:cNvPr id="3" name="Content Placeholder 2">
            <a:extLst>
              <a:ext uri="{FF2B5EF4-FFF2-40B4-BE49-F238E27FC236}">
                <a16:creationId xmlns:a16="http://schemas.microsoft.com/office/drawing/2014/main" id="{49825030-4C7B-4BA9-A66B-F39768297F07}"/>
              </a:ext>
            </a:extLst>
          </p:cNvPr>
          <p:cNvSpPr>
            <a:spLocks noGrp="1"/>
          </p:cNvSpPr>
          <p:nvPr>
            <p:ph idx="1"/>
          </p:nvPr>
        </p:nvSpPr>
        <p:spPr>
          <a:xfrm>
            <a:off x="904875" y="1484026"/>
            <a:ext cx="10448925" cy="4703939"/>
          </a:xfrm>
        </p:spPr>
        <p:txBody>
          <a:bodyPr>
            <a:normAutofit fontScale="92500" lnSpcReduction="20000"/>
          </a:bodyPr>
          <a:lstStyle/>
          <a:p>
            <a:r>
              <a:rPr lang="en-US" sz="2600" dirty="0"/>
              <a:t>Washington Healthcare Insurance Company, A Risk Retention Group (WHI)</a:t>
            </a:r>
          </a:p>
          <a:p>
            <a:pPr lvl="1"/>
            <a:r>
              <a:rPr lang="en-US" sz="2600" dirty="0"/>
              <a:t>Dba of California Healthcare Insurance Company, Inc., A Risk Retention Group (CHI)</a:t>
            </a:r>
          </a:p>
          <a:p>
            <a:pPr lvl="1"/>
            <a:r>
              <a:rPr lang="en-US" sz="2600" dirty="0"/>
              <a:t>Professional liability insurance company owned by its policyholders	</a:t>
            </a:r>
          </a:p>
          <a:p>
            <a:r>
              <a:rPr lang="en-US" sz="2600" dirty="0"/>
              <a:t>CHI started “The Dentist Program” in 2018 with the support of 4 “founding” Washington dentists</a:t>
            </a:r>
          </a:p>
          <a:p>
            <a:pPr lvl="1"/>
            <a:r>
              <a:rPr lang="en-US" sz="2600" dirty="0"/>
              <a:t>Provides dentist professional liability for dentists in Washington and Oregon</a:t>
            </a:r>
          </a:p>
          <a:p>
            <a:pPr lvl="1"/>
            <a:r>
              <a:rPr lang="en-US" sz="2600" dirty="0"/>
              <a:t>2022 is the 5</a:t>
            </a:r>
            <a:r>
              <a:rPr lang="en-US" sz="2600" baseline="30000" dirty="0"/>
              <a:t>th</a:t>
            </a:r>
            <a:r>
              <a:rPr lang="en-US" sz="2600" dirty="0"/>
              <a:t> year of loyalty payment distributions under the program</a:t>
            </a:r>
          </a:p>
          <a:p>
            <a:pPr lvl="2"/>
            <a:r>
              <a:rPr lang="en-US" sz="2600" dirty="0"/>
              <a:t>2018 = 11%</a:t>
            </a:r>
          </a:p>
          <a:p>
            <a:pPr lvl="2"/>
            <a:r>
              <a:rPr lang="en-US" sz="2600" dirty="0"/>
              <a:t>2019 = 17%</a:t>
            </a:r>
          </a:p>
          <a:p>
            <a:pPr lvl="2"/>
            <a:r>
              <a:rPr lang="en-US" sz="2600" dirty="0"/>
              <a:t>2020 = 21%</a:t>
            </a:r>
          </a:p>
          <a:p>
            <a:pPr lvl="2"/>
            <a:r>
              <a:rPr lang="en-US" sz="2600" dirty="0"/>
              <a:t>2021 = 12%</a:t>
            </a:r>
          </a:p>
          <a:p>
            <a:pPr lvl="2"/>
            <a:r>
              <a:rPr lang="en-US" sz="2600" dirty="0"/>
              <a:t>2022 = 12%</a:t>
            </a:r>
          </a:p>
          <a:p>
            <a:pPr lvl="2"/>
            <a:endParaRPr lang="en-US" sz="2600" dirty="0"/>
          </a:p>
          <a:p>
            <a:pPr marL="822960" lvl="2" indent="0">
              <a:buNone/>
            </a:pPr>
            <a:endParaRPr lang="en-US" sz="2600" dirty="0"/>
          </a:p>
          <a:p>
            <a:pPr lvl="1"/>
            <a:endParaRPr lang="en-US" sz="2600" dirty="0"/>
          </a:p>
          <a:p>
            <a:endParaRPr lang="en-US" dirty="0"/>
          </a:p>
        </p:txBody>
      </p:sp>
    </p:spTree>
    <p:extLst>
      <p:ext uri="{BB962C8B-B14F-4D97-AF65-F5344CB8AC3E}">
        <p14:creationId xmlns:p14="http://schemas.microsoft.com/office/powerpoint/2010/main" val="2710834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C44288-3200-4D81-BC53-43E4AE9AC899}"/>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F402FCE2-6E67-4B41-87C8-BF6BBEA23D2E}"/>
              </a:ext>
            </a:extLst>
          </p:cNvPr>
          <p:cNvSpPr>
            <a:spLocks noGrp="1"/>
          </p:cNvSpPr>
          <p:nvPr>
            <p:ph type="title"/>
          </p:nvPr>
        </p:nvSpPr>
        <p:spPr/>
        <p:txBody>
          <a:bodyPr/>
          <a:lstStyle/>
          <a:p>
            <a:r>
              <a:rPr lang="en-US" b="1"/>
              <a:t>Record Keeping Errors</a:t>
            </a:r>
          </a:p>
        </p:txBody>
      </p:sp>
      <p:sp>
        <p:nvSpPr>
          <p:cNvPr id="3" name="Content Placeholder 2">
            <a:extLst>
              <a:ext uri="{FF2B5EF4-FFF2-40B4-BE49-F238E27FC236}">
                <a16:creationId xmlns:a16="http://schemas.microsoft.com/office/drawing/2014/main" id="{96F8C87B-8892-4976-9142-38DF084D092D}"/>
              </a:ext>
            </a:extLst>
          </p:cNvPr>
          <p:cNvSpPr>
            <a:spLocks noGrp="1"/>
          </p:cNvSpPr>
          <p:nvPr>
            <p:ph idx="1"/>
          </p:nvPr>
        </p:nvSpPr>
        <p:spPr>
          <a:xfrm>
            <a:off x="904875" y="1362808"/>
            <a:ext cx="10448925" cy="5099538"/>
          </a:xfrm>
        </p:spPr>
        <p:txBody>
          <a:bodyPr lIns="91440" tIns="45720" rIns="91440" bIns="45720" anchor="t">
            <a:normAutofit/>
          </a:bodyPr>
          <a:lstStyle/>
          <a:p>
            <a:r>
              <a:rPr lang="en-US" dirty="0"/>
              <a:t>Most common charting mistakes</a:t>
            </a:r>
          </a:p>
          <a:p>
            <a:pPr lvl="1"/>
            <a:r>
              <a:rPr lang="en-US" dirty="0"/>
              <a:t>Not noting PARBQ (Informed Consent)</a:t>
            </a:r>
          </a:p>
          <a:p>
            <a:pPr lvl="1"/>
            <a:r>
              <a:rPr lang="en-US" dirty="0"/>
              <a:t>Leaving out the DX</a:t>
            </a:r>
          </a:p>
          <a:p>
            <a:pPr lvl="1"/>
            <a:r>
              <a:rPr lang="en-US" dirty="0"/>
              <a:t>Failure to document Rx</a:t>
            </a:r>
          </a:p>
          <a:p>
            <a:pPr lvl="1"/>
            <a:r>
              <a:rPr lang="en-US" dirty="0"/>
              <a:t>Not documenting shortfalls in treatment</a:t>
            </a:r>
          </a:p>
          <a:p>
            <a:pPr lvl="2"/>
            <a:r>
              <a:rPr lang="en-US" dirty="0"/>
              <a:t>Not documenting follow-up efforts when there were treatment shortfalls</a:t>
            </a:r>
          </a:p>
          <a:p>
            <a:pPr lvl="2"/>
            <a:r>
              <a:rPr lang="en-US" dirty="0"/>
              <a:t>The dentist should do the follow-up</a:t>
            </a:r>
          </a:p>
          <a:p>
            <a:pPr lvl="1"/>
            <a:r>
              <a:rPr lang="en-US" dirty="0"/>
              <a:t>Insufficient information</a:t>
            </a:r>
          </a:p>
          <a:p>
            <a:pPr lvl="1"/>
            <a:r>
              <a:rPr lang="en-US" dirty="0"/>
              <a:t>Medication issues</a:t>
            </a:r>
          </a:p>
          <a:p>
            <a:pPr lvl="1"/>
            <a:r>
              <a:rPr lang="en-US" dirty="0"/>
              <a:t>Incomplete or missing entries</a:t>
            </a:r>
          </a:p>
          <a:p>
            <a:pPr lvl="1"/>
            <a:r>
              <a:rPr lang="en-US" dirty="0">
                <a:latin typeface="Arial"/>
                <a:cs typeface="Arial"/>
              </a:rPr>
              <a:t>Phone calls not charted</a:t>
            </a:r>
          </a:p>
          <a:p>
            <a:pPr lvl="1"/>
            <a:r>
              <a:rPr lang="en-US" dirty="0"/>
              <a:t>Patient instructions not documented</a:t>
            </a:r>
          </a:p>
          <a:p>
            <a:pPr lvl="1"/>
            <a:r>
              <a:rPr lang="en-US" dirty="0"/>
              <a:t>Delayed charting</a:t>
            </a:r>
          </a:p>
          <a:p>
            <a:pPr lvl="1"/>
            <a:endParaRPr lang="en-US" dirty="0"/>
          </a:p>
          <a:p>
            <a:endParaRPr lang="en-US" dirty="0"/>
          </a:p>
        </p:txBody>
      </p:sp>
    </p:spTree>
    <p:extLst>
      <p:ext uri="{BB962C8B-B14F-4D97-AF65-F5344CB8AC3E}">
        <p14:creationId xmlns:p14="http://schemas.microsoft.com/office/powerpoint/2010/main" val="332492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1000"/>
                                        <p:tgtEl>
                                          <p:spTgt spid="3">
                                            <p:txEl>
                                              <p:pRg st="11" end="11"/>
                                            </p:txEl>
                                          </p:spTgt>
                                        </p:tgtEl>
                                      </p:cBhvr>
                                    </p:animEffect>
                                    <p:anim calcmode="lin" valueType="num">
                                      <p:cBhvr>
                                        <p:cTn id="7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2" end="12"/>
                                            </p:txEl>
                                          </p:spTgt>
                                        </p:tgtEl>
                                        <p:attrNameLst>
                                          <p:attrName>style.visibility</p:attrName>
                                        </p:attrNameLst>
                                      </p:cBhvr>
                                      <p:to>
                                        <p:strVal val="visible"/>
                                      </p:to>
                                    </p:set>
                                    <p:animEffect transition="in" filter="fade">
                                      <p:cBhvr>
                                        <p:cTn id="84" dur="1000"/>
                                        <p:tgtEl>
                                          <p:spTgt spid="3">
                                            <p:txEl>
                                              <p:pRg st="12" end="12"/>
                                            </p:txEl>
                                          </p:spTgt>
                                        </p:tgtEl>
                                      </p:cBhvr>
                                    </p:animEffect>
                                    <p:anim calcmode="lin" valueType="num">
                                      <p:cBhvr>
                                        <p:cTn id="8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52A4BF-9A2C-434A-9121-FFAFFB98F6BB}"/>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F402FCE2-6E67-4B41-87C8-BF6BBEA23D2E}"/>
              </a:ext>
            </a:extLst>
          </p:cNvPr>
          <p:cNvSpPr>
            <a:spLocks noGrp="1"/>
          </p:cNvSpPr>
          <p:nvPr>
            <p:ph type="title"/>
          </p:nvPr>
        </p:nvSpPr>
        <p:spPr/>
        <p:txBody>
          <a:bodyPr/>
          <a:lstStyle/>
          <a:p>
            <a:r>
              <a:rPr lang="en-US" b="1"/>
              <a:t>Record Keeping Errors </a:t>
            </a:r>
            <a:r>
              <a:rPr lang="en-US" sz="2400" b="1"/>
              <a:t>(cont’d)</a:t>
            </a:r>
            <a:endParaRPr lang="en-US" b="1"/>
          </a:p>
        </p:txBody>
      </p:sp>
      <p:sp>
        <p:nvSpPr>
          <p:cNvPr id="3" name="Content Placeholder 2">
            <a:extLst>
              <a:ext uri="{FF2B5EF4-FFF2-40B4-BE49-F238E27FC236}">
                <a16:creationId xmlns:a16="http://schemas.microsoft.com/office/drawing/2014/main" id="{96F8C87B-8892-4976-9142-38DF084D092D}"/>
              </a:ext>
            </a:extLst>
          </p:cNvPr>
          <p:cNvSpPr>
            <a:spLocks noGrp="1"/>
          </p:cNvSpPr>
          <p:nvPr>
            <p:ph idx="1"/>
          </p:nvPr>
        </p:nvSpPr>
        <p:spPr>
          <a:xfrm>
            <a:off x="904875" y="1305657"/>
            <a:ext cx="10448925" cy="5130311"/>
          </a:xfrm>
        </p:spPr>
        <p:txBody>
          <a:bodyPr>
            <a:normAutofit/>
          </a:bodyPr>
          <a:lstStyle/>
          <a:p>
            <a:r>
              <a:rPr lang="en-US" dirty="0"/>
              <a:t>Self-inflicted wounds – Common Mistakes</a:t>
            </a:r>
          </a:p>
          <a:p>
            <a:pPr lvl="1"/>
            <a:r>
              <a:rPr lang="en-US" dirty="0"/>
              <a:t>No record of care to staff/family (Treat them like all other patients)</a:t>
            </a:r>
          </a:p>
          <a:p>
            <a:pPr lvl="1"/>
            <a:r>
              <a:rPr lang="en-US" dirty="0"/>
              <a:t>Not keeping accurate track of CE accomplishment including BLS/CPR and medical emergencies</a:t>
            </a:r>
          </a:p>
          <a:p>
            <a:pPr lvl="1"/>
            <a:r>
              <a:rPr lang="en-US" dirty="0"/>
              <a:t>No health history or updates</a:t>
            </a:r>
          </a:p>
          <a:p>
            <a:pPr lvl="1"/>
            <a:r>
              <a:rPr lang="en-US" dirty="0"/>
              <a:t>No diagnosis</a:t>
            </a:r>
          </a:p>
          <a:p>
            <a:pPr lvl="1"/>
            <a:r>
              <a:rPr lang="en-US" dirty="0"/>
              <a:t>No record of Rx</a:t>
            </a:r>
          </a:p>
          <a:p>
            <a:pPr lvl="1"/>
            <a:r>
              <a:rPr lang="en-US" dirty="0"/>
              <a:t>Changing the record after you gave out a copy</a:t>
            </a:r>
          </a:p>
          <a:p>
            <a:pPr lvl="1"/>
            <a:r>
              <a:rPr lang="en-US" dirty="0"/>
              <a:t>Patient noncompliance not charted</a:t>
            </a:r>
          </a:p>
          <a:p>
            <a:pPr lvl="1"/>
            <a:r>
              <a:rPr lang="en-US" dirty="0"/>
              <a:t>Patient response to treatment not charted</a:t>
            </a:r>
          </a:p>
          <a:p>
            <a:pPr lvl="1"/>
            <a:r>
              <a:rPr lang="en-US" dirty="0"/>
              <a:t>Lack of a treatment plan</a:t>
            </a:r>
          </a:p>
          <a:p>
            <a:pPr lvl="1"/>
            <a:r>
              <a:rPr lang="en-US" dirty="0"/>
              <a:t>Failure to perform or document Oral Cancer Screen</a:t>
            </a:r>
          </a:p>
          <a:p>
            <a:pPr lvl="1"/>
            <a:endParaRPr lang="en-US" dirty="0"/>
          </a:p>
          <a:p>
            <a:pPr lvl="1"/>
            <a:endParaRPr lang="en-US" dirty="0"/>
          </a:p>
          <a:p>
            <a:endParaRPr lang="en-US" dirty="0"/>
          </a:p>
        </p:txBody>
      </p:sp>
    </p:spTree>
    <p:extLst>
      <p:ext uri="{BB962C8B-B14F-4D97-AF65-F5344CB8AC3E}">
        <p14:creationId xmlns:p14="http://schemas.microsoft.com/office/powerpoint/2010/main" val="321577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49B172-45DA-4336-B669-A0361A11E97F}"/>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790513BD-8D6D-4F87-AC63-2678CC00F0CA}"/>
              </a:ext>
            </a:extLst>
          </p:cNvPr>
          <p:cNvSpPr>
            <a:spLocks noGrp="1"/>
          </p:cNvSpPr>
          <p:nvPr>
            <p:ph type="title"/>
          </p:nvPr>
        </p:nvSpPr>
        <p:spPr/>
        <p:txBody>
          <a:bodyPr/>
          <a:lstStyle/>
          <a:p>
            <a:r>
              <a:rPr lang="en-US" b="1"/>
              <a:t>Lawyers Charting Rules</a:t>
            </a:r>
          </a:p>
        </p:txBody>
      </p:sp>
      <p:sp>
        <p:nvSpPr>
          <p:cNvPr id="4" name="Content Placeholder 3">
            <a:extLst>
              <a:ext uri="{FF2B5EF4-FFF2-40B4-BE49-F238E27FC236}">
                <a16:creationId xmlns:a16="http://schemas.microsoft.com/office/drawing/2014/main" id="{B6591F51-90A7-4BE8-846C-AC88BE74D313}"/>
              </a:ext>
            </a:extLst>
          </p:cNvPr>
          <p:cNvSpPr>
            <a:spLocks noGrp="1"/>
          </p:cNvSpPr>
          <p:nvPr>
            <p:ph idx="1"/>
          </p:nvPr>
        </p:nvSpPr>
        <p:spPr/>
        <p:txBody>
          <a:bodyPr/>
          <a:lstStyle/>
          <a:p>
            <a:r>
              <a:rPr lang="en-US" sz="2800" dirty="0"/>
              <a:t>If it was not recorded, it was not done.</a:t>
            </a:r>
          </a:p>
          <a:p>
            <a:r>
              <a:rPr lang="en-US" sz="2800" dirty="0"/>
              <a:t>If it was not recorded, it was not important.</a:t>
            </a:r>
          </a:p>
          <a:p>
            <a:r>
              <a:rPr lang="en-US" sz="2800" dirty="0"/>
              <a:t>If it was not recorded, it was not considered.</a:t>
            </a:r>
          </a:p>
          <a:p>
            <a:r>
              <a:rPr lang="en-US" sz="2800" dirty="0"/>
              <a:t>If it was not recorded, it was not within the standard of care.</a:t>
            </a:r>
          </a:p>
          <a:p>
            <a:endParaRPr lang="en-US" dirty="0"/>
          </a:p>
        </p:txBody>
      </p:sp>
    </p:spTree>
    <p:extLst>
      <p:ext uri="{BB962C8B-B14F-4D97-AF65-F5344CB8AC3E}">
        <p14:creationId xmlns:p14="http://schemas.microsoft.com/office/powerpoint/2010/main" val="40109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84B3-3B4D-46DC-BDA2-5EF97BE593B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AB1E2B2-7281-464B-8E6F-7FC58A47B4A4}"/>
              </a:ext>
            </a:extLst>
          </p:cNvPr>
          <p:cNvSpPr>
            <a:spLocks noGrp="1"/>
          </p:cNvSpPr>
          <p:nvPr>
            <p:ph type="title"/>
          </p:nvPr>
        </p:nvSpPr>
        <p:spPr/>
        <p:txBody>
          <a:bodyPr/>
          <a:lstStyle/>
          <a:p>
            <a:r>
              <a:rPr lang="en-US" b="1"/>
              <a:t>Documentation</a:t>
            </a:r>
          </a:p>
        </p:txBody>
      </p:sp>
      <p:sp>
        <p:nvSpPr>
          <p:cNvPr id="4" name="Content Placeholder 3">
            <a:extLst>
              <a:ext uri="{FF2B5EF4-FFF2-40B4-BE49-F238E27FC236}">
                <a16:creationId xmlns:a16="http://schemas.microsoft.com/office/drawing/2014/main" id="{2C3BBA8E-9A80-421B-B201-C52E5139EBD6}"/>
              </a:ext>
            </a:extLst>
          </p:cNvPr>
          <p:cNvSpPr>
            <a:spLocks noGrp="1"/>
          </p:cNvSpPr>
          <p:nvPr>
            <p:ph idx="1"/>
          </p:nvPr>
        </p:nvSpPr>
        <p:spPr>
          <a:xfrm>
            <a:off x="871537" y="1513925"/>
            <a:ext cx="10448925" cy="3710781"/>
          </a:xfrm>
        </p:spPr>
        <p:txBody>
          <a:bodyPr/>
          <a:lstStyle/>
          <a:p>
            <a:pPr eaLnBrk="1" hangingPunct="1">
              <a:lnSpc>
                <a:spcPct val="90000"/>
              </a:lnSpc>
              <a:defRPr/>
            </a:pPr>
            <a:r>
              <a:rPr lang="en-US" dirty="0">
                <a:latin typeface="Arial" panose="020B0604020202020204" pitchFamily="34" charset="0"/>
                <a:cs typeface="Arial" panose="020B0604020202020204" pitchFamily="34" charset="0"/>
              </a:rPr>
              <a:t>All chart entries should be dictated and transcribed or legibly handwritten, dated and signed with the writer’s full name or the first two initials and last name.  </a:t>
            </a:r>
          </a:p>
          <a:p>
            <a:pPr eaLnBrk="1" hangingPunct="1">
              <a:lnSpc>
                <a:spcPct val="90000"/>
              </a:lnSpc>
              <a:defRPr/>
            </a:pPr>
            <a:r>
              <a:rPr lang="en-US" dirty="0">
                <a:latin typeface="Arial" panose="020B0604020202020204" pitchFamily="34" charset="0"/>
                <a:cs typeface="Arial" panose="020B0604020202020204" pitchFamily="34" charset="0"/>
              </a:rPr>
              <a:t>Recommend documenting all providers involved in the procedure.</a:t>
            </a:r>
          </a:p>
          <a:p>
            <a:pPr eaLnBrk="1" hangingPunct="1">
              <a:lnSpc>
                <a:spcPct val="90000"/>
              </a:lnSpc>
              <a:defRPr/>
            </a:pPr>
            <a:r>
              <a:rPr lang="en-US" dirty="0">
                <a:latin typeface="Arial" panose="020B0604020202020204" pitchFamily="34" charset="0"/>
                <a:cs typeface="Arial" panose="020B0604020202020204" pitchFamily="34" charset="0"/>
              </a:rPr>
              <a:t>Use standard charting format.</a:t>
            </a:r>
          </a:p>
          <a:p>
            <a:pPr eaLnBrk="1" hangingPunct="1">
              <a:lnSpc>
                <a:spcPct val="90000"/>
              </a:lnSpc>
              <a:defRPr/>
            </a:pPr>
            <a:r>
              <a:rPr lang="en-US" dirty="0">
                <a:latin typeface="Arial" panose="020B0604020202020204" pitchFamily="34" charset="0"/>
                <a:cs typeface="Arial" panose="020B0604020202020204" pitchFamily="34" charset="0"/>
              </a:rPr>
              <a:t>Entries should be comprehensive enough to demonstrate clinical rationale for treatment.</a:t>
            </a:r>
          </a:p>
          <a:p>
            <a:pPr eaLnBrk="1" hangingPunct="1">
              <a:defRPr/>
            </a:pPr>
            <a:r>
              <a:rPr lang="en-US" dirty="0">
                <a:latin typeface="Arial" panose="020B0604020202020204" pitchFamily="34" charset="0"/>
                <a:cs typeface="Arial" panose="020B0604020202020204" pitchFamily="34" charset="0"/>
              </a:rPr>
              <a:t>Use diagrams where appropriate to note size and locations of physical findings or lesions. Photos help.</a:t>
            </a:r>
          </a:p>
          <a:p>
            <a:pPr eaLnBrk="1" hangingPunct="1">
              <a:defRPr/>
            </a:pPr>
            <a:r>
              <a:rPr lang="en-US" dirty="0">
                <a:latin typeface="Arial" panose="020B0604020202020204" pitchFamily="34" charset="0"/>
                <a:cs typeface="Arial" panose="020B0604020202020204" pitchFamily="34" charset="0"/>
              </a:rPr>
              <a:t>Chart type/amount of anesthetic used and the patient’s response.</a:t>
            </a:r>
          </a:p>
          <a:p>
            <a:pPr eaLnBrk="1" hangingPunct="1">
              <a:defRPr/>
            </a:pPr>
            <a:r>
              <a:rPr lang="en-US" dirty="0">
                <a:latin typeface="Arial" panose="020B0604020202020204" pitchFamily="34" charset="0"/>
                <a:cs typeface="Arial" panose="020B0604020202020204" pitchFamily="34" charset="0"/>
              </a:rPr>
              <a:t>Record entries as close to the time of service as possible and file in chronological order.</a:t>
            </a:r>
          </a:p>
          <a:p>
            <a:endParaRPr lang="en-US" dirty="0"/>
          </a:p>
        </p:txBody>
      </p:sp>
    </p:spTree>
    <p:extLst>
      <p:ext uri="{BB962C8B-B14F-4D97-AF65-F5344CB8AC3E}">
        <p14:creationId xmlns:p14="http://schemas.microsoft.com/office/powerpoint/2010/main" val="309353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a:t>t</a:t>
            </a:r>
          </a:p>
        </p:txBody>
      </p:sp>
      <p:pic>
        <p:nvPicPr>
          <p:cNvPr id="145411" name="Content Placeholder 3" descr="IMGP0300 Pete's St Brandons Bluefin Trevally enhanc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575" y="0"/>
            <a:ext cx="12288838" cy="6913563"/>
          </a:xfrm>
        </p:spPr>
      </p:pic>
    </p:spTree>
    <p:extLst>
      <p:ext uri="{BB962C8B-B14F-4D97-AF65-F5344CB8AC3E}">
        <p14:creationId xmlns:p14="http://schemas.microsoft.com/office/powerpoint/2010/main" val="2856087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endParaRPr lang="en-US" altLang="en-US"/>
          </a:p>
        </p:txBody>
      </p:sp>
      <p:pic>
        <p:nvPicPr>
          <p:cNvPr id="147459" name="Content Placeholder 3" descr="IMGP0312 Pete's St Brandons Bluefin Trevally enhanc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88838" cy="6913563"/>
          </a:xfrm>
        </p:spPr>
      </p:pic>
    </p:spTree>
    <p:extLst>
      <p:ext uri="{BB962C8B-B14F-4D97-AF65-F5344CB8AC3E}">
        <p14:creationId xmlns:p14="http://schemas.microsoft.com/office/powerpoint/2010/main" val="4125070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4" descr="113_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104" y="0"/>
            <a:ext cx="9259888"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984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84B3-3B4D-46DC-BDA2-5EF97BE593B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AB1E2B2-7281-464B-8E6F-7FC58A47B4A4}"/>
              </a:ext>
            </a:extLst>
          </p:cNvPr>
          <p:cNvSpPr>
            <a:spLocks noGrp="1"/>
          </p:cNvSpPr>
          <p:nvPr>
            <p:ph type="title"/>
          </p:nvPr>
        </p:nvSpPr>
        <p:spPr/>
        <p:txBody>
          <a:bodyPr/>
          <a:lstStyle/>
          <a:p>
            <a:r>
              <a:rPr lang="en-US" b="1"/>
              <a:t>Documentation </a:t>
            </a:r>
            <a:r>
              <a:rPr lang="en-US" sz="2400" b="1"/>
              <a:t>(cont’d)</a:t>
            </a:r>
            <a:endParaRPr lang="en-US" b="1"/>
          </a:p>
        </p:txBody>
      </p:sp>
      <p:sp>
        <p:nvSpPr>
          <p:cNvPr id="4" name="Content Placeholder 3">
            <a:extLst>
              <a:ext uri="{FF2B5EF4-FFF2-40B4-BE49-F238E27FC236}">
                <a16:creationId xmlns:a16="http://schemas.microsoft.com/office/drawing/2014/main" id="{2C3BBA8E-9A80-421B-B201-C52E5139EBD6}"/>
              </a:ext>
            </a:extLst>
          </p:cNvPr>
          <p:cNvSpPr>
            <a:spLocks noGrp="1"/>
          </p:cNvSpPr>
          <p:nvPr>
            <p:ph idx="1"/>
          </p:nvPr>
        </p:nvSpPr>
        <p:spPr>
          <a:xfrm>
            <a:off x="904875" y="1573609"/>
            <a:ext cx="10448925" cy="3710781"/>
          </a:xfrm>
        </p:spPr>
        <p:txBody>
          <a:bodyPr/>
          <a:lstStyle/>
          <a:p>
            <a:pPr eaLnBrk="1" hangingPunct="1">
              <a:defRPr/>
            </a:pPr>
            <a:r>
              <a:rPr lang="en-US" dirty="0">
                <a:latin typeface="Arial" panose="020B0604020202020204" pitchFamily="34" charset="0"/>
                <a:cs typeface="Arial" panose="020B0604020202020204" pitchFamily="34" charset="0"/>
              </a:rPr>
              <a:t>Drug allergies are conspicuous</a:t>
            </a:r>
          </a:p>
          <a:p>
            <a:pPr eaLnBrk="1" hangingPunct="1">
              <a:defRPr/>
            </a:pPr>
            <a:r>
              <a:rPr lang="en-US" dirty="0">
                <a:latin typeface="Arial" panose="020B0604020202020204" pitchFamily="34" charset="0"/>
                <a:cs typeface="Arial" panose="020B0604020202020204" pitchFamily="34" charset="0"/>
              </a:rPr>
              <a:t>Problem lists and medication flowsheets are up-to-date</a:t>
            </a:r>
          </a:p>
          <a:p>
            <a:pPr eaLnBrk="1" hangingPunct="1">
              <a:defRPr/>
            </a:pPr>
            <a:r>
              <a:rPr lang="en-US" dirty="0">
                <a:latin typeface="Arial" panose="020B0604020202020204" pitchFamily="34" charset="0"/>
                <a:cs typeface="Arial" panose="020B0604020202020204" pitchFamily="34" charset="0"/>
              </a:rPr>
              <a:t>Prescriptions and samples are noted</a:t>
            </a:r>
          </a:p>
          <a:p>
            <a:pPr eaLnBrk="1" hangingPunct="1">
              <a:defRPr/>
            </a:pPr>
            <a:r>
              <a:rPr lang="en-US" dirty="0">
                <a:latin typeface="Arial" panose="020B0604020202020204" pitchFamily="34" charset="0"/>
                <a:cs typeface="Arial" panose="020B0604020202020204" pitchFamily="34" charset="0"/>
              </a:rPr>
              <a:t>Phone calls during and after-hours are documented</a:t>
            </a:r>
          </a:p>
          <a:p>
            <a:pPr eaLnBrk="1" hangingPunct="1">
              <a:lnSpc>
                <a:spcPct val="90000"/>
              </a:lnSpc>
              <a:defRPr/>
            </a:pPr>
            <a:r>
              <a:rPr lang="en-US" dirty="0">
                <a:latin typeface="Arial" panose="020B0604020202020204" pitchFamily="34" charset="0"/>
                <a:cs typeface="Arial" panose="020B0604020202020204" pitchFamily="34" charset="0"/>
              </a:rPr>
              <a:t>Informed consent is obtained and charted</a:t>
            </a:r>
          </a:p>
          <a:p>
            <a:pPr eaLnBrk="1" hangingPunct="1">
              <a:lnSpc>
                <a:spcPct val="90000"/>
              </a:lnSpc>
              <a:defRPr/>
            </a:pPr>
            <a:r>
              <a:rPr lang="en-US" dirty="0">
                <a:latin typeface="Arial" panose="020B0604020202020204" pitchFamily="34" charset="0"/>
                <a:cs typeface="Arial" panose="020B0604020202020204" pitchFamily="34" charset="0"/>
              </a:rPr>
              <a:t>Patient education, instructions and recommendations for follow-up care are documented</a:t>
            </a:r>
          </a:p>
          <a:p>
            <a:pPr eaLnBrk="1" hangingPunct="1">
              <a:lnSpc>
                <a:spcPct val="90000"/>
              </a:lnSpc>
              <a:defRPr/>
            </a:pPr>
            <a:r>
              <a:rPr lang="en-US" dirty="0">
                <a:latin typeface="Arial" panose="020B0604020202020204" pitchFamily="34" charset="0"/>
                <a:cs typeface="Arial" panose="020B0604020202020204" pitchFamily="34" charset="0"/>
              </a:rPr>
              <a:t>Return dates are included</a:t>
            </a:r>
          </a:p>
          <a:p>
            <a:pPr eaLnBrk="1" hangingPunct="1">
              <a:lnSpc>
                <a:spcPct val="90000"/>
              </a:lnSpc>
              <a:defRPr/>
            </a:pPr>
            <a:r>
              <a:rPr lang="en-US" dirty="0">
                <a:latin typeface="Arial" panose="020B0604020202020204" pitchFamily="34" charset="0"/>
                <a:cs typeface="Arial" panose="020B0604020202020204" pitchFamily="34" charset="0"/>
              </a:rPr>
              <a:t>Patient noncompliance is charted</a:t>
            </a:r>
          </a:p>
          <a:p>
            <a:pPr eaLnBrk="1" hangingPunct="1">
              <a:lnSpc>
                <a:spcPct val="90000"/>
              </a:lnSpc>
              <a:defRPr/>
            </a:pPr>
            <a:r>
              <a:rPr lang="en-US" dirty="0">
                <a:latin typeface="Arial" panose="020B0604020202020204" pitchFamily="34" charset="0"/>
                <a:cs typeface="Arial" panose="020B0604020202020204" pitchFamily="34" charset="0"/>
              </a:rPr>
              <a:t>Information is factual</a:t>
            </a:r>
          </a:p>
        </p:txBody>
      </p:sp>
    </p:spTree>
    <p:extLst>
      <p:ext uri="{BB962C8B-B14F-4D97-AF65-F5344CB8AC3E}">
        <p14:creationId xmlns:p14="http://schemas.microsoft.com/office/powerpoint/2010/main" val="21893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84B3-3B4D-46DC-BDA2-5EF97BE593B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AB1E2B2-7281-464B-8E6F-7FC58A47B4A4}"/>
              </a:ext>
            </a:extLst>
          </p:cNvPr>
          <p:cNvSpPr>
            <a:spLocks noGrp="1"/>
          </p:cNvSpPr>
          <p:nvPr>
            <p:ph type="title"/>
          </p:nvPr>
        </p:nvSpPr>
        <p:spPr/>
        <p:txBody>
          <a:bodyPr/>
          <a:lstStyle/>
          <a:p>
            <a:r>
              <a:rPr lang="en-US" b="1"/>
              <a:t>Documentation </a:t>
            </a:r>
            <a:r>
              <a:rPr lang="en-US" sz="2400" b="1"/>
              <a:t>(cont’d)</a:t>
            </a:r>
            <a:endParaRPr lang="en-US" b="1"/>
          </a:p>
        </p:txBody>
      </p:sp>
      <p:sp>
        <p:nvSpPr>
          <p:cNvPr id="4" name="Content Placeholder 3">
            <a:extLst>
              <a:ext uri="{FF2B5EF4-FFF2-40B4-BE49-F238E27FC236}">
                <a16:creationId xmlns:a16="http://schemas.microsoft.com/office/drawing/2014/main" id="{2C3BBA8E-9A80-421B-B201-C52E5139EBD6}"/>
              </a:ext>
            </a:extLst>
          </p:cNvPr>
          <p:cNvSpPr>
            <a:spLocks noGrp="1"/>
          </p:cNvSpPr>
          <p:nvPr>
            <p:ph idx="1"/>
          </p:nvPr>
        </p:nvSpPr>
        <p:spPr>
          <a:xfrm>
            <a:off x="871537" y="1619671"/>
            <a:ext cx="10448925" cy="3710781"/>
          </a:xfrm>
        </p:spPr>
        <p:txBody>
          <a:bodyPr/>
          <a:lstStyle/>
          <a:p>
            <a:pPr eaLnBrk="1" hangingPunct="1">
              <a:defRPr/>
            </a:pPr>
            <a:r>
              <a:rPr lang="en-US" dirty="0">
                <a:latin typeface="Arial" panose="020B0604020202020204" pitchFamily="34" charset="0"/>
                <a:cs typeface="Arial" panose="020B0604020202020204" pitchFamily="34" charset="0"/>
              </a:rPr>
              <a:t>Blanks and check boxes are filled in</a:t>
            </a:r>
          </a:p>
          <a:p>
            <a:pPr eaLnBrk="1" hangingPunct="1">
              <a:defRPr/>
            </a:pPr>
            <a:r>
              <a:rPr lang="en-US" dirty="0">
                <a:latin typeface="Arial" panose="020B0604020202020204" pitchFamily="34" charset="0"/>
                <a:cs typeface="Arial" panose="020B0604020202020204" pitchFamily="34" charset="0"/>
              </a:rPr>
              <a:t>Oral cancer screens documented</a:t>
            </a:r>
          </a:p>
          <a:p>
            <a:pPr eaLnBrk="1" hangingPunct="1">
              <a:defRPr/>
            </a:pPr>
            <a:r>
              <a:rPr lang="en-US" dirty="0">
                <a:latin typeface="Arial" panose="020B0604020202020204" pitchFamily="34" charset="0"/>
                <a:cs typeface="Arial" panose="020B0604020202020204" pitchFamily="34" charset="0"/>
              </a:rPr>
              <a:t>If using paper records</a:t>
            </a:r>
          </a:p>
          <a:p>
            <a:pPr lvl="1">
              <a:defRPr/>
            </a:pPr>
            <a:r>
              <a:rPr lang="en-US" sz="2400" dirty="0">
                <a:latin typeface="Arial" panose="020B0604020202020204" pitchFamily="34" charset="0"/>
                <a:cs typeface="Arial" panose="020B0604020202020204" pitchFamily="34" charset="0"/>
              </a:rPr>
              <a:t>Entries are permanent (no pencils)</a:t>
            </a:r>
          </a:p>
          <a:p>
            <a:pPr lvl="1">
              <a:defRPr/>
            </a:pPr>
            <a:r>
              <a:rPr lang="en-US" sz="2400" dirty="0">
                <a:latin typeface="Arial" panose="020B0604020202020204" pitchFamily="34" charset="0"/>
                <a:cs typeface="Arial" panose="020B0604020202020204" pitchFamily="34" charset="0"/>
              </a:rPr>
              <a:t>Write legibly</a:t>
            </a:r>
          </a:p>
          <a:p>
            <a:pPr lvl="1">
              <a:defRPr/>
            </a:pPr>
            <a:r>
              <a:rPr lang="en-US" sz="2400" dirty="0">
                <a:latin typeface="Arial" panose="020B0604020202020204" pitchFamily="34" charset="0"/>
                <a:cs typeface="Arial" panose="020B0604020202020204" pitchFamily="34" charset="0"/>
              </a:rPr>
              <a:t>Don’t write in the chart margins</a:t>
            </a:r>
          </a:p>
          <a:p>
            <a:pPr lvl="1">
              <a:defRPr/>
            </a:pPr>
            <a:r>
              <a:rPr lang="en-US" sz="2400" dirty="0">
                <a:latin typeface="Arial" panose="020B0604020202020204" pitchFamily="34" charset="0"/>
                <a:cs typeface="Arial" panose="020B0604020202020204" pitchFamily="34" charset="0"/>
              </a:rPr>
              <a:t>Late entries in the chart are identified as such </a:t>
            </a:r>
          </a:p>
          <a:p>
            <a:pPr lvl="1">
              <a:defRPr/>
            </a:pPr>
            <a:r>
              <a:rPr lang="en-US" sz="2400" dirty="0">
                <a:latin typeface="Arial" panose="020B0604020202020204" pitchFamily="34" charset="0"/>
                <a:cs typeface="Arial" panose="020B0604020202020204" pitchFamily="34" charset="0"/>
              </a:rPr>
              <a:t>Avoid leaving spaces</a:t>
            </a:r>
          </a:p>
          <a:p>
            <a:pPr lvl="1">
              <a:defRPr/>
            </a:pPr>
            <a:r>
              <a:rPr lang="en-US" sz="2400" dirty="0">
                <a:latin typeface="Arial" panose="020B0604020202020204" pitchFamily="34" charset="0"/>
                <a:cs typeface="Arial" panose="020B0604020202020204" pitchFamily="34" charset="0"/>
              </a:rPr>
              <a:t>Don’t use Post-It Notes</a:t>
            </a:r>
          </a:p>
          <a:p>
            <a:pPr lvl="1">
              <a:defRPr/>
            </a:pPr>
            <a:endParaRPr lang="en-US" dirty="0">
              <a:latin typeface="Times New Roman" pitchFamily="18" charset="0"/>
            </a:endParaRPr>
          </a:p>
          <a:p>
            <a:pPr eaLnBrk="1" hangingPunct="1">
              <a:lnSpc>
                <a:spcPct val="90000"/>
              </a:lnSpc>
              <a:defRPr/>
            </a:pPr>
            <a:endParaRPr lang="en-US" dirty="0"/>
          </a:p>
        </p:txBody>
      </p:sp>
    </p:spTree>
    <p:extLst>
      <p:ext uri="{BB962C8B-B14F-4D97-AF65-F5344CB8AC3E}">
        <p14:creationId xmlns:p14="http://schemas.microsoft.com/office/powerpoint/2010/main" val="107520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anim calcmode="lin" valueType="num">
                                      <p:cBhvr>
                                        <p:cTn id="5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84B3-3B4D-46DC-BDA2-5EF97BE593B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AB1E2B2-7281-464B-8E6F-7FC58A47B4A4}"/>
              </a:ext>
            </a:extLst>
          </p:cNvPr>
          <p:cNvSpPr>
            <a:spLocks noGrp="1"/>
          </p:cNvSpPr>
          <p:nvPr>
            <p:ph type="title"/>
          </p:nvPr>
        </p:nvSpPr>
        <p:spPr/>
        <p:txBody>
          <a:bodyPr/>
          <a:lstStyle/>
          <a:p>
            <a:r>
              <a:rPr lang="en-US" b="1"/>
              <a:t>Documentation </a:t>
            </a:r>
            <a:r>
              <a:rPr lang="en-US" sz="2400" b="1"/>
              <a:t>(cont’d)</a:t>
            </a:r>
            <a:endParaRPr lang="en-US" b="1"/>
          </a:p>
        </p:txBody>
      </p:sp>
      <p:sp>
        <p:nvSpPr>
          <p:cNvPr id="4" name="Content Placeholder 3">
            <a:extLst>
              <a:ext uri="{FF2B5EF4-FFF2-40B4-BE49-F238E27FC236}">
                <a16:creationId xmlns:a16="http://schemas.microsoft.com/office/drawing/2014/main" id="{2C3BBA8E-9A80-421B-B201-C52E5139EBD6}"/>
              </a:ext>
            </a:extLst>
          </p:cNvPr>
          <p:cNvSpPr>
            <a:spLocks noGrp="1"/>
          </p:cNvSpPr>
          <p:nvPr>
            <p:ph idx="1"/>
          </p:nvPr>
        </p:nvSpPr>
        <p:spPr>
          <a:xfrm>
            <a:off x="871537" y="1690690"/>
            <a:ext cx="10448925" cy="3710781"/>
          </a:xfrm>
        </p:spPr>
        <p:txBody>
          <a:bodyPr/>
          <a:lstStyle/>
          <a:p>
            <a:pPr eaLnBrk="1" hangingPunct="1">
              <a:defRPr/>
            </a:pPr>
            <a:r>
              <a:rPr lang="en-US" dirty="0">
                <a:latin typeface="Arial" panose="020B0604020202020204" pitchFamily="34" charset="0"/>
                <a:cs typeface="Arial" panose="020B0604020202020204" pitchFamily="34" charset="0"/>
              </a:rPr>
              <a:t>List patient name on every page in chart</a:t>
            </a:r>
          </a:p>
          <a:p>
            <a:pPr eaLnBrk="1" hangingPunct="1">
              <a:defRPr/>
            </a:pPr>
            <a:r>
              <a:rPr lang="en-US" dirty="0">
                <a:latin typeface="Arial" panose="020B0604020202020204" pitchFamily="34" charset="0"/>
                <a:cs typeface="Arial" panose="020B0604020202020204" pitchFamily="34" charset="0"/>
              </a:rPr>
              <a:t>Add any additional info after last entry</a:t>
            </a:r>
          </a:p>
          <a:p>
            <a:pPr eaLnBrk="1" hangingPunct="1">
              <a:defRPr/>
            </a:pPr>
            <a:r>
              <a:rPr lang="en-US" dirty="0">
                <a:latin typeface="Arial" panose="020B0604020202020204" pitchFamily="34" charset="0"/>
                <a:cs typeface="Arial" panose="020B0604020202020204" pitchFamily="34" charset="0"/>
              </a:rPr>
              <a:t>Don’t squeeze it in the prior notes</a:t>
            </a:r>
          </a:p>
          <a:p>
            <a:pPr>
              <a:defRPr/>
            </a:pPr>
            <a:r>
              <a:rPr lang="en-US" dirty="0">
                <a:latin typeface="Arial" panose="020B0604020202020204" pitchFamily="34" charset="0"/>
                <a:cs typeface="Arial" panose="020B0604020202020204" pitchFamily="34" charset="0"/>
              </a:rPr>
              <a:t>Patient complaints and how they are addressed are documented</a:t>
            </a:r>
          </a:p>
          <a:p>
            <a:pPr eaLnBrk="1" hangingPunct="1">
              <a:defRPr/>
            </a:pPr>
            <a:r>
              <a:rPr lang="en-US" dirty="0">
                <a:latin typeface="Arial" panose="020B0604020202020204" pitchFamily="34" charset="0"/>
                <a:cs typeface="Arial" panose="020B0604020202020204" pitchFamily="34" charset="0"/>
              </a:rPr>
              <a:t>Avoid any disparaging remarks</a:t>
            </a:r>
          </a:p>
          <a:p>
            <a:pPr eaLnBrk="1" hangingPunct="1">
              <a:defRPr/>
            </a:pPr>
            <a:r>
              <a:rPr lang="en-US" dirty="0">
                <a:latin typeface="Arial" panose="020B0604020202020204" pitchFamily="34" charset="0"/>
                <a:cs typeface="Arial" panose="020B0604020202020204" pitchFamily="34" charset="0"/>
              </a:rPr>
              <a:t>CONSISTENCY!!!!</a:t>
            </a:r>
          </a:p>
          <a:p>
            <a:pPr marL="365760" lvl="1" indent="0">
              <a:buNone/>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eaLnBrk="1" hangingPunct="1">
              <a:lnSpc>
                <a:spcPct val="90000"/>
              </a:lnSpc>
              <a:defRPr/>
            </a:pPr>
            <a:endParaRPr lang="en-US" dirty="0"/>
          </a:p>
        </p:txBody>
      </p:sp>
    </p:spTree>
    <p:extLst>
      <p:ext uri="{BB962C8B-B14F-4D97-AF65-F5344CB8AC3E}">
        <p14:creationId xmlns:p14="http://schemas.microsoft.com/office/powerpoint/2010/main" val="6154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32DBA6-0972-4794-BC23-B3382B75E61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6B51A16E-BA7D-44C0-9F16-617C066A5F5F}"/>
              </a:ext>
            </a:extLst>
          </p:cNvPr>
          <p:cNvSpPr>
            <a:spLocks noGrp="1"/>
          </p:cNvSpPr>
          <p:nvPr>
            <p:ph type="title"/>
          </p:nvPr>
        </p:nvSpPr>
        <p:spPr/>
        <p:txBody>
          <a:bodyPr/>
          <a:lstStyle/>
          <a:p>
            <a:r>
              <a:rPr lang="en-US" b="1"/>
              <a:t>Outline</a:t>
            </a:r>
          </a:p>
        </p:txBody>
      </p:sp>
      <p:sp>
        <p:nvSpPr>
          <p:cNvPr id="3" name="Content Placeholder 2">
            <a:extLst>
              <a:ext uri="{FF2B5EF4-FFF2-40B4-BE49-F238E27FC236}">
                <a16:creationId xmlns:a16="http://schemas.microsoft.com/office/drawing/2014/main" id="{6F85C7C0-B6A8-4388-96B0-9E186D5735E8}"/>
              </a:ext>
            </a:extLst>
          </p:cNvPr>
          <p:cNvSpPr>
            <a:spLocks noGrp="1"/>
          </p:cNvSpPr>
          <p:nvPr>
            <p:ph idx="1"/>
          </p:nvPr>
        </p:nvSpPr>
        <p:spPr/>
        <p:txBody>
          <a:bodyPr/>
          <a:lstStyle/>
          <a:p>
            <a:pPr marL="0" indent="0">
              <a:buNone/>
            </a:pPr>
            <a:endParaRPr lang="en-US" dirty="0"/>
          </a:p>
          <a:p>
            <a:r>
              <a:rPr lang="en-US" dirty="0"/>
              <a:t>Malpractice statistics/risks</a:t>
            </a:r>
          </a:p>
          <a:p>
            <a:r>
              <a:rPr lang="en-US" dirty="0"/>
              <a:t>Informed consent</a:t>
            </a:r>
          </a:p>
          <a:p>
            <a:r>
              <a:rPr lang="en-US" dirty="0"/>
              <a:t>Record keeping</a:t>
            </a:r>
          </a:p>
          <a:p>
            <a:r>
              <a:rPr lang="en-US" dirty="0"/>
              <a:t>Strategies to prevent and respond to patient complaints</a:t>
            </a:r>
          </a:p>
          <a:p>
            <a:r>
              <a:rPr lang="en-US" dirty="0"/>
              <a:t>When things go wrong</a:t>
            </a:r>
          </a:p>
          <a:p>
            <a:r>
              <a:rPr lang="en-US" dirty="0"/>
              <a:t>Terminating the Doctor/Patient relationship</a:t>
            </a:r>
          </a:p>
        </p:txBody>
      </p:sp>
    </p:spTree>
    <p:extLst>
      <p:ext uri="{BB962C8B-B14F-4D97-AF65-F5344CB8AC3E}">
        <p14:creationId xmlns:p14="http://schemas.microsoft.com/office/powerpoint/2010/main" val="339042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84B3-3B4D-46DC-BDA2-5EF97BE593B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3AB1E2B2-7281-464B-8E6F-7FC58A47B4A4}"/>
              </a:ext>
            </a:extLst>
          </p:cNvPr>
          <p:cNvSpPr>
            <a:spLocks noGrp="1"/>
          </p:cNvSpPr>
          <p:nvPr>
            <p:ph type="title"/>
          </p:nvPr>
        </p:nvSpPr>
        <p:spPr/>
        <p:txBody>
          <a:bodyPr/>
          <a:lstStyle/>
          <a:p>
            <a:r>
              <a:rPr lang="en-US" b="1"/>
              <a:t>Documentation </a:t>
            </a:r>
            <a:r>
              <a:rPr lang="en-US" sz="2400" b="1"/>
              <a:t>(cont’d)</a:t>
            </a:r>
            <a:endParaRPr lang="en-US" b="1"/>
          </a:p>
        </p:txBody>
      </p:sp>
      <p:sp>
        <p:nvSpPr>
          <p:cNvPr id="4" name="Content Placeholder 3">
            <a:extLst>
              <a:ext uri="{FF2B5EF4-FFF2-40B4-BE49-F238E27FC236}">
                <a16:creationId xmlns:a16="http://schemas.microsoft.com/office/drawing/2014/main" id="{2C3BBA8E-9A80-421B-B201-C52E5139EBD6}"/>
              </a:ext>
            </a:extLst>
          </p:cNvPr>
          <p:cNvSpPr>
            <a:spLocks noGrp="1"/>
          </p:cNvSpPr>
          <p:nvPr>
            <p:ph idx="1"/>
          </p:nvPr>
        </p:nvSpPr>
        <p:spPr/>
        <p:txBody>
          <a:bodyPr/>
          <a:lstStyle/>
          <a:p>
            <a:pPr eaLnBrk="1" hangingPunct="1">
              <a:defRPr/>
            </a:pPr>
            <a:r>
              <a:rPr lang="en-US" dirty="0">
                <a:latin typeface="Arial" panose="020B0604020202020204" pitchFamily="34" charset="0"/>
                <a:cs typeface="Arial" panose="020B0604020202020204" pitchFamily="34" charset="0"/>
              </a:rPr>
              <a:t>Include:</a:t>
            </a:r>
          </a:p>
          <a:p>
            <a:pPr lvl="1">
              <a:defRPr/>
            </a:pPr>
            <a:r>
              <a:rPr lang="en-US" sz="2400" dirty="0">
                <a:latin typeface="Arial" panose="020B0604020202020204" pitchFamily="34" charset="0"/>
                <a:cs typeface="Arial" panose="020B0604020202020204" pitchFamily="34" charset="0"/>
              </a:rPr>
              <a:t>Charts, referral, test results, correspondence with specialists, lab slips, and prescriptions</a:t>
            </a:r>
          </a:p>
          <a:p>
            <a:pPr lvl="1">
              <a:defRPr/>
            </a:pPr>
            <a:r>
              <a:rPr lang="en-US" sz="2400" dirty="0">
                <a:latin typeface="Arial" panose="020B0604020202020204" pitchFamily="34" charset="0"/>
                <a:cs typeface="Arial" panose="020B0604020202020204" pitchFamily="34" charset="0"/>
              </a:rPr>
              <a:t>Good idea to document patient’s chief complaint (if any) for each visit</a:t>
            </a:r>
          </a:p>
          <a:p>
            <a:pPr eaLnBrk="1" hangingPunct="1">
              <a:defRPr/>
            </a:pPr>
            <a:r>
              <a:rPr lang="en-US" dirty="0">
                <a:latin typeface="Arial" panose="020B0604020202020204" pitchFamily="34" charset="0"/>
                <a:cs typeface="Arial" panose="020B0604020202020204" pitchFamily="34" charset="0"/>
              </a:rPr>
              <a:t>How much?</a:t>
            </a:r>
          </a:p>
          <a:p>
            <a:pPr lvl="1">
              <a:defRPr/>
            </a:pPr>
            <a:r>
              <a:rPr lang="en-US" sz="2400" dirty="0">
                <a:latin typeface="Arial" panose="020B0604020202020204" pitchFamily="34" charset="0"/>
                <a:cs typeface="Arial" panose="020B0604020202020204" pitchFamily="34" charset="0"/>
              </a:rPr>
              <a:t>Enough to allow anyone with similar training/experience to understand treatment provided/planned and why</a:t>
            </a:r>
          </a:p>
          <a:p>
            <a:pPr marL="914400" lvl="2" indent="0">
              <a:buNone/>
              <a:defRPr/>
            </a:pPr>
            <a:endParaRPr lang="en-US" sz="24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eaLnBrk="1" hangingPunct="1">
              <a:lnSpc>
                <a:spcPct val="90000"/>
              </a:lnSpc>
              <a:defRPr/>
            </a:pPr>
            <a:endParaRPr lang="en-US" dirty="0"/>
          </a:p>
        </p:txBody>
      </p:sp>
    </p:spTree>
    <p:extLst>
      <p:ext uri="{BB962C8B-B14F-4D97-AF65-F5344CB8AC3E}">
        <p14:creationId xmlns:p14="http://schemas.microsoft.com/office/powerpoint/2010/main" val="262385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C1264-E75C-4344-A507-3C85D75108B9}"/>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09758F8-A3A3-4663-BA9A-F023522BE5C8}"/>
              </a:ext>
            </a:extLst>
          </p:cNvPr>
          <p:cNvSpPr>
            <a:spLocks noGrp="1"/>
          </p:cNvSpPr>
          <p:nvPr>
            <p:ph type="title"/>
          </p:nvPr>
        </p:nvSpPr>
        <p:spPr/>
        <p:txBody>
          <a:bodyPr/>
          <a:lstStyle/>
          <a:p>
            <a:r>
              <a:rPr lang="en-US" b="1"/>
              <a:t>Correcting Chart Errors</a:t>
            </a:r>
          </a:p>
        </p:txBody>
      </p:sp>
      <p:sp>
        <p:nvSpPr>
          <p:cNvPr id="4" name="Content Placeholder 3">
            <a:extLst>
              <a:ext uri="{FF2B5EF4-FFF2-40B4-BE49-F238E27FC236}">
                <a16:creationId xmlns:a16="http://schemas.microsoft.com/office/drawing/2014/main" id="{ACA6A565-0176-461A-9C5A-B067663FFDCE}"/>
              </a:ext>
            </a:extLst>
          </p:cNvPr>
          <p:cNvSpPr>
            <a:spLocks noGrp="1"/>
          </p:cNvSpPr>
          <p:nvPr>
            <p:ph idx="1"/>
          </p:nvPr>
        </p:nvSpPr>
        <p:spPr>
          <a:xfrm>
            <a:off x="838200" y="1457326"/>
            <a:ext cx="10448925" cy="3944146"/>
          </a:xfrm>
        </p:spPr>
        <p:txBody>
          <a:bodyPr/>
          <a:lstStyle/>
          <a:p>
            <a:pPr eaLnBrk="1" hangingPunct="1">
              <a:lnSpc>
                <a:spcPct val="90000"/>
              </a:lnSpc>
              <a:defRPr/>
            </a:pPr>
            <a:r>
              <a:rPr lang="en-US" sz="2600" dirty="0">
                <a:latin typeface="Arial" panose="020B0604020202020204" pitchFamily="34" charset="0"/>
                <a:cs typeface="Arial" panose="020B0604020202020204" pitchFamily="34" charset="0"/>
              </a:rPr>
              <a:t>If the chart needs to be corrected, the proper way to do so is by drawing a single line through the error, adding the correction, and dating and signing the change. </a:t>
            </a:r>
          </a:p>
          <a:p>
            <a:pPr lvl="1">
              <a:defRPr/>
            </a:pPr>
            <a:r>
              <a:rPr lang="en-US" sz="2600" dirty="0">
                <a:latin typeface="Arial" panose="020B0604020202020204" pitchFamily="34" charset="0"/>
                <a:cs typeface="Arial" panose="020B0604020202020204" pitchFamily="34" charset="0"/>
              </a:rPr>
              <a:t>For electronic records make addendum entry indicating date being corrected </a:t>
            </a:r>
          </a:p>
          <a:p>
            <a:pPr eaLnBrk="1" hangingPunct="1">
              <a:lnSpc>
                <a:spcPct val="90000"/>
              </a:lnSpc>
              <a:defRPr/>
            </a:pPr>
            <a:r>
              <a:rPr lang="en-US" sz="2600" dirty="0">
                <a:latin typeface="Arial" panose="020B0604020202020204" pitchFamily="34" charset="0"/>
                <a:cs typeface="Arial" panose="020B0604020202020204" pitchFamily="34" charset="0"/>
              </a:rPr>
              <a:t>If information was omitted, an addendum may be added after the most recent chart entry. You should never obliterate, cut out, erase, overwrite, or squeeze words into an existing chart entry. By doing so, you run the risk of alleged fraudulent chart tampering.</a:t>
            </a:r>
          </a:p>
          <a:p>
            <a:pPr eaLnBrk="1" hangingPunct="1">
              <a:lnSpc>
                <a:spcPct val="90000"/>
              </a:lnSpc>
              <a:defRPr/>
            </a:pPr>
            <a:r>
              <a:rPr lang="en-US" sz="2600" dirty="0">
                <a:latin typeface="Arial" panose="020B0604020202020204" pitchFamily="34" charset="0"/>
                <a:cs typeface="Arial" panose="020B0604020202020204" pitchFamily="34" charset="0"/>
              </a:rPr>
              <a:t>Entry in wrong chart: strikethrough and write ”Wrong Chart” date/sign</a:t>
            </a:r>
          </a:p>
          <a:p>
            <a:pPr lvl="1">
              <a:defRPr/>
            </a:pPr>
            <a:r>
              <a:rPr lang="en-US" sz="2600" dirty="0">
                <a:latin typeface="Arial" panose="020B0604020202020204" pitchFamily="34" charset="0"/>
                <a:cs typeface="Arial" panose="020B0604020202020204" pitchFamily="34" charset="0"/>
              </a:rPr>
              <a:t>For electronic records make addendum entry noting wrong chart</a:t>
            </a:r>
          </a:p>
          <a:p>
            <a:endParaRPr lang="en-US" dirty="0"/>
          </a:p>
        </p:txBody>
      </p:sp>
    </p:spTree>
    <p:extLst>
      <p:ext uri="{BB962C8B-B14F-4D97-AF65-F5344CB8AC3E}">
        <p14:creationId xmlns:p14="http://schemas.microsoft.com/office/powerpoint/2010/main" val="20984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C1264-E75C-4344-A507-3C85D75108B9}"/>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09758F8-A3A3-4663-BA9A-F023522BE5C8}"/>
              </a:ext>
            </a:extLst>
          </p:cNvPr>
          <p:cNvSpPr>
            <a:spLocks noGrp="1"/>
          </p:cNvSpPr>
          <p:nvPr>
            <p:ph type="title"/>
          </p:nvPr>
        </p:nvSpPr>
        <p:spPr/>
        <p:txBody>
          <a:bodyPr/>
          <a:lstStyle/>
          <a:p>
            <a:r>
              <a:rPr lang="en-US" b="1"/>
              <a:t>What Not to Document</a:t>
            </a:r>
          </a:p>
        </p:txBody>
      </p:sp>
      <p:sp>
        <p:nvSpPr>
          <p:cNvPr id="4" name="Content Placeholder 3">
            <a:extLst>
              <a:ext uri="{FF2B5EF4-FFF2-40B4-BE49-F238E27FC236}">
                <a16:creationId xmlns:a16="http://schemas.microsoft.com/office/drawing/2014/main" id="{ACA6A565-0176-461A-9C5A-B067663FFDCE}"/>
              </a:ext>
            </a:extLst>
          </p:cNvPr>
          <p:cNvSpPr>
            <a:spLocks noGrp="1"/>
          </p:cNvSpPr>
          <p:nvPr>
            <p:ph idx="1"/>
          </p:nvPr>
        </p:nvSpPr>
        <p:spPr>
          <a:xfrm>
            <a:off x="904875" y="1419226"/>
            <a:ext cx="10448925" cy="3982246"/>
          </a:xfrm>
        </p:spPr>
        <p:txBody>
          <a:bodyPr/>
          <a:lstStyle/>
          <a:p>
            <a:pPr eaLnBrk="1" hangingPunct="1">
              <a:defRPr/>
            </a:pPr>
            <a:r>
              <a:rPr lang="en-US" sz="2600" dirty="0"/>
              <a:t>Personal opinions about the patient </a:t>
            </a:r>
          </a:p>
          <a:p>
            <a:pPr lvl="1" eaLnBrk="1" hangingPunct="1">
              <a:defRPr/>
            </a:pPr>
            <a:r>
              <a:rPr lang="en-US" sz="2600" i="1" dirty="0"/>
              <a:t>“Patient is a malicious liar and a drug addict”</a:t>
            </a:r>
          </a:p>
          <a:p>
            <a:pPr lvl="1" eaLnBrk="1" hangingPunct="1">
              <a:defRPr/>
            </a:pPr>
            <a:r>
              <a:rPr lang="en-US" sz="2600" i="1" dirty="0"/>
              <a:t>“She is one of my most challenging patients”</a:t>
            </a:r>
          </a:p>
          <a:p>
            <a:pPr lvl="1" eaLnBrk="1" hangingPunct="1">
              <a:defRPr/>
            </a:pPr>
            <a:r>
              <a:rPr lang="en-US" sz="2600" i="1" dirty="0"/>
              <a:t>“Patient came in drunk again today”</a:t>
            </a:r>
          </a:p>
          <a:p>
            <a:pPr eaLnBrk="1" hangingPunct="1">
              <a:lnSpc>
                <a:spcPct val="80000"/>
              </a:lnSpc>
              <a:defRPr/>
            </a:pPr>
            <a:r>
              <a:rPr lang="en-US" sz="2600" dirty="0">
                <a:latin typeface="Arial" panose="020B0604020202020204" pitchFamily="34" charset="0"/>
                <a:cs typeface="Arial" panose="020B0604020202020204" pitchFamily="34" charset="0"/>
              </a:rPr>
              <a:t>Negative comments regarding the care of other providers </a:t>
            </a:r>
          </a:p>
          <a:p>
            <a:pPr lvl="1" eaLnBrk="1" hangingPunct="1">
              <a:lnSpc>
                <a:spcPct val="80000"/>
              </a:lnSpc>
              <a:defRPr/>
            </a:pPr>
            <a:r>
              <a:rPr lang="en-US" sz="2600" i="1" dirty="0"/>
              <a:t>“I can’t imagine why he was started  on that medication”</a:t>
            </a:r>
          </a:p>
          <a:p>
            <a:pPr lvl="1" eaLnBrk="1" hangingPunct="1">
              <a:lnSpc>
                <a:spcPct val="80000"/>
              </a:lnSpc>
              <a:defRPr/>
            </a:pPr>
            <a:r>
              <a:rPr lang="en-US" sz="2600" i="1" dirty="0"/>
              <a:t>“Care previously rendered to this patient not up to the standards of this office” </a:t>
            </a:r>
          </a:p>
          <a:p>
            <a:pPr lvl="1" eaLnBrk="1" hangingPunct="1">
              <a:lnSpc>
                <a:spcPct val="80000"/>
              </a:lnSpc>
              <a:defRPr/>
            </a:pPr>
            <a:r>
              <a:rPr lang="en-US" sz="2600" i="1" dirty="0"/>
              <a:t>“I can not consider them qualified to assume responsibility for my patients”</a:t>
            </a:r>
          </a:p>
          <a:p>
            <a:pPr>
              <a:defRPr/>
            </a:pPr>
            <a:endParaRPr lang="en-US" sz="2800" i="1" dirty="0"/>
          </a:p>
          <a:p>
            <a:endParaRPr lang="en-US" dirty="0"/>
          </a:p>
        </p:txBody>
      </p:sp>
    </p:spTree>
    <p:extLst>
      <p:ext uri="{BB962C8B-B14F-4D97-AF65-F5344CB8AC3E}">
        <p14:creationId xmlns:p14="http://schemas.microsoft.com/office/powerpoint/2010/main" val="100069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C1264-E75C-4344-A507-3C85D75108B9}"/>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09758F8-A3A3-4663-BA9A-F023522BE5C8}"/>
              </a:ext>
            </a:extLst>
          </p:cNvPr>
          <p:cNvSpPr>
            <a:spLocks noGrp="1"/>
          </p:cNvSpPr>
          <p:nvPr>
            <p:ph type="title"/>
          </p:nvPr>
        </p:nvSpPr>
        <p:spPr/>
        <p:txBody>
          <a:bodyPr/>
          <a:lstStyle/>
          <a:p>
            <a:r>
              <a:rPr lang="en-US" b="1"/>
              <a:t>What Not to Document </a:t>
            </a:r>
            <a:r>
              <a:rPr lang="en-US" sz="2400" b="1"/>
              <a:t>(cont’d)</a:t>
            </a:r>
            <a:endParaRPr lang="en-US" b="1"/>
          </a:p>
        </p:txBody>
      </p:sp>
      <p:sp>
        <p:nvSpPr>
          <p:cNvPr id="4" name="Content Placeholder 3">
            <a:extLst>
              <a:ext uri="{FF2B5EF4-FFF2-40B4-BE49-F238E27FC236}">
                <a16:creationId xmlns:a16="http://schemas.microsoft.com/office/drawing/2014/main" id="{ACA6A565-0176-461A-9C5A-B067663FFDCE}"/>
              </a:ext>
            </a:extLst>
          </p:cNvPr>
          <p:cNvSpPr>
            <a:spLocks noGrp="1"/>
          </p:cNvSpPr>
          <p:nvPr>
            <p:ph idx="1"/>
          </p:nvPr>
        </p:nvSpPr>
        <p:spPr>
          <a:xfrm>
            <a:off x="904875" y="1690690"/>
            <a:ext cx="10448925" cy="3710781"/>
          </a:xfrm>
        </p:spPr>
        <p:txBody>
          <a:bodyPr/>
          <a:lstStyle/>
          <a:p>
            <a:pPr eaLnBrk="1" hangingPunct="1">
              <a:lnSpc>
                <a:spcPct val="90000"/>
              </a:lnSpc>
              <a:defRPr/>
            </a:pPr>
            <a:r>
              <a:rPr lang="en-US" sz="2800" dirty="0"/>
              <a:t>Administrative complaints and operational matters</a:t>
            </a:r>
          </a:p>
          <a:p>
            <a:pPr lvl="1" eaLnBrk="1" hangingPunct="1">
              <a:lnSpc>
                <a:spcPct val="90000"/>
              </a:lnSpc>
              <a:defRPr/>
            </a:pPr>
            <a:r>
              <a:rPr lang="en-US" sz="2800" i="1" dirty="0"/>
              <a:t>“Patient was sent to collections without my knowledge”</a:t>
            </a:r>
          </a:p>
          <a:p>
            <a:pPr lvl="1" eaLnBrk="1" hangingPunct="1">
              <a:lnSpc>
                <a:spcPct val="90000"/>
              </a:lnSpc>
              <a:defRPr/>
            </a:pPr>
            <a:r>
              <a:rPr lang="en-US" sz="2800" i="1" dirty="0"/>
              <a:t>“Dictation once again lost by our incompetent transcription service”</a:t>
            </a:r>
          </a:p>
          <a:p>
            <a:pPr lvl="1" eaLnBrk="1" hangingPunct="1">
              <a:lnSpc>
                <a:spcPct val="90000"/>
              </a:lnSpc>
              <a:defRPr/>
            </a:pPr>
            <a:r>
              <a:rPr lang="en-US" sz="2800" i="1" dirty="0"/>
              <a:t>“Patients scheduled too closely - not able to fully address patient’s concerns today”</a:t>
            </a:r>
          </a:p>
          <a:p>
            <a:pPr>
              <a:defRPr/>
            </a:pPr>
            <a:r>
              <a:rPr lang="en-US" sz="2800" dirty="0"/>
              <a:t>Keep in mind</a:t>
            </a:r>
          </a:p>
          <a:p>
            <a:pPr lvl="1">
              <a:defRPr/>
            </a:pPr>
            <a:r>
              <a:rPr lang="en-US" sz="2800" i="1" dirty="0"/>
              <a:t>If it’s in the chart, it’s discoverable</a:t>
            </a:r>
          </a:p>
          <a:p>
            <a:pPr lvl="1">
              <a:defRPr/>
            </a:pPr>
            <a:endParaRPr lang="en-US" sz="2400" i="1" dirty="0"/>
          </a:p>
          <a:p>
            <a:pPr>
              <a:defRPr/>
            </a:pPr>
            <a:endParaRPr lang="en-US" sz="2800" i="1" dirty="0"/>
          </a:p>
          <a:p>
            <a:endParaRPr lang="en-US" dirty="0"/>
          </a:p>
        </p:txBody>
      </p:sp>
    </p:spTree>
    <p:extLst>
      <p:ext uri="{BB962C8B-B14F-4D97-AF65-F5344CB8AC3E}">
        <p14:creationId xmlns:p14="http://schemas.microsoft.com/office/powerpoint/2010/main" val="153175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1866880" cy="8900160"/>
          </a:xfrm>
        </p:spPr>
      </p:pic>
      <p:pic>
        <p:nvPicPr>
          <p:cNvPr id="3" name="Picture 2">
            <a:extLst>
              <a:ext uri="{FF2B5EF4-FFF2-40B4-BE49-F238E27FC236}">
                <a16:creationId xmlns:a16="http://schemas.microsoft.com/office/drawing/2014/main" id="{2E13CC3F-C881-F8A9-D5A2-EE9CE276FDF7}"/>
              </a:ext>
            </a:extLst>
          </p:cNvPr>
          <p:cNvPicPr>
            <a:picLocks noChangeAspect="1"/>
          </p:cNvPicPr>
          <p:nvPr/>
        </p:nvPicPr>
        <p:blipFill>
          <a:blip r:embed="rId3"/>
          <a:stretch>
            <a:fillRect/>
          </a:stretch>
        </p:blipFill>
        <p:spPr>
          <a:xfrm>
            <a:off x="0" y="-91440"/>
            <a:ext cx="12517120" cy="7040880"/>
          </a:xfrm>
          <a:prstGeom prst="rect">
            <a:avLst/>
          </a:prstGeom>
        </p:spPr>
      </p:pic>
    </p:spTree>
    <p:extLst>
      <p:ext uri="{BB962C8B-B14F-4D97-AF65-F5344CB8AC3E}">
        <p14:creationId xmlns:p14="http://schemas.microsoft.com/office/powerpoint/2010/main" val="2742584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9789" y="-947072"/>
            <a:ext cx="11021096" cy="8269916"/>
          </a:xfrm>
        </p:spPr>
      </p:pic>
    </p:spTree>
    <p:extLst>
      <p:ext uri="{BB962C8B-B14F-4D97-AF65-F5344CB8AC3E}">
        <p14:creationId xmlns:p14="http://schemas.microsoft.com/office/powerpoint/2010/main" val="2088017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79" y="0"/>
            <a:ext cx="12154121" cy="6835847"/>
          </a:xfrm>
        </p:spPr>
      </p:pic>
    </p:spTree>
    <p:extLst>
      <p:ext uri="{BB962C8B-B14F-4D97-AF65-F5344CB8AC3E}">
        <p14:creationId xmlns:p14="http://schemas.microsoft.com/office/powerpoint/2010/main" val="2954346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A27FE-601B-4E99-BBD7-93473FD29D2D}"/>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F402FCE2-6E67-4B41-87C8-BF6BBEA23D2E}"/>
              </a:ext>
            </a:extLst>
          </p:cNvPr>
          <p:cNvSpPr>
            <a:spLocks noGrp="1"/>
          </p:cNvSpPr>
          <p:nvPr>
            <p:ph type="title"/>
          </p:nvPr>
        </p:nvSpPr>
        <p:spPr/>
        <p:txBody>
          <a:bodyPr/>
          <a:lstStyle/>
          <a:p>
            <a:r>
              <a:rPr lang="en-US" b="1"/>
              <a:t>If You Suspect a Claim</a:t>
            </a:r>
          </a:p>
        </p:txBody>
      </p:sp>
      <p:sp>
        <p:nvSpPr>
          <p:cNvPr id="3" name="Content Placeholder 2">
            <a:extLst>
              <a:ext uri="{FF2B5EF4-FFF2-40B4-BE49-F238E27FC236}">
                <a16:creationId xmlns:a16="http://schemas.microsoft.com/office/drawing/2014/main" id="{96F8C87B-8892-4976-9142-38DF084D092D}"/>
              </a:ext>
            </a:extLst>
          </p:cNvPr>
          <p:cNvSpPr>
            <a:spLocks noGrp="1"/>
          </p:cNvSpPr>
          <p:nvPr>
            <p:ph idx="1"/>
          </p:nvPr>
        </p:nvSpPr>
        <p:spPr>
          <a:xfrm>
            <a:off x="904875" y="1476092"/>
            <a:ext cx="10448925" cy="5122034"/>
          </a:xfrm>
        </p:spPr>
        <p:txBody>
          <a:bodyPr>
            <a:normAutofit/>
          </a:bodyPr>
          <a:lstStyle/>
          <a:p>
            <a:r>
              <a:rPr lang="en-US" sz="2800" dirty="0"/>
              <a:t>Are matters involving risk prevention activities and matters having legal implications omitted?</a:t>
            </a:r>
          </a:p>
          <a:p>
            <a:r>
              <a:rPr lang="en-US" sz="2800" dirty="0"/>
              <a:t>Keep a separate file of legal documents, correspondence with your professional liability insurance company, attorneys, etc.</a:t>
            </a:r>
          </a:p>
          <a:p>
            <a:r>
              <a:rPr lang="en-US" sz="2800" dirty="0"/>
              <a:t>Give the original records to your attorney</a:t>
            </a:r>
          </a:p>
          <a:p>
            <a:r>
              <a:rPr lang="en-US" sz="2800" dirty="0"/>
              <a:t>Don’t talk to the patient or plaintiff’s attorney on the telephone</a:t>
            </a:r>
          </a:p>
          <a:p>
            <a:r>
              <a:rPr lang="en-US" sz="2800" dirty="0"/>
              <a:t>Don’t treat the patient who is suing you</a:t>
            </a:r>
          </a:p>
          <a:p>
            <a:pPr lvl="1"/>
            <a:r>
              <a:rPr lang="en-US" sz="2400" dirty="0"/>
              <a:t>Exceptions:  Emergency care, must complete a procedure that was already started.</a:t>
            </a:r>
          </a:p>
          <a:p>
            <a:r>
              <a:rPr lang="en-US" sz="2800" dirty="0"/>
              <a:t>Don’t conduct the trial in the chart</a:t>
            </a:r>
          </a:p>
        </p:txBody>
      </p:sp>
    </p:spTree>
    <p:extLst>
      <p:ext uri="{BB962C8B-B14F-4D97-AF65-F5344CB8AC3E}">
        <p14:creationId xmlns:p14="http://schemas.microsoft.com/office/powerpoint/2010/main" val="290219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FCCE43-9D8D-4ECA-8EB3-FD02B76E0451}"/>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F402FCE2-6E67-4B41-87C8-BF6BBEA23D2E}"/>
              </a:ext>
            </a:extLst>
          </p:cNvPr>
          <p:cNvSpPr>
            <a:spLocks noGrp="1"/>
          </p:cNvSpPr>
          <p:nvPr>
            <p:ph type="title"/>
          </p:nvPr>
        </p:nvSpPr>
        <p:spPr/>
        <p:txBody>
          <a:bodyPr/>
          <a:lstStyle/>
          <a:p>
            <a:r>
              <a:rPr lang="en-US" b="1" dirty="0"/>
              <a:t>Liability Theories</a:t>
            </a:r>
          </a:p>
        </p:txBody>
      </p:sp>
      <p:sp>
        <p:nvSpPr>
          <p:cNvPr id="3" name="Content Placeholder 2">
            <a:extLst>
              <a:ext uri="{FF2B5EF4-FFF2-40B4-BE49-F238E27FC236}">
                <a16:creationId xmlns:a16="http://schemas.microsoft.com/office/drawing/2014/main" id="{96F8C87B-8892-4976-9142-38DF084D092D}"/>
              </a:ext>
            </a:extLst>
          </p:cNvPr>
          <p:cNvSpPr>
            <a:spLocks noGrp="1"/>
          </p:cNvSpPr>
          <p:nvPr>
            <p:ph idx="1"/>
          </p:nvPr>
        </p:nvSpPr>
        <p:spPr/>
        <p:txBody>
          <a:bodyPr>
            <a:normAutofit/>
          </a:bodyPr>
          <a:lstStyle/>
          <a:p>
            <a:r>
              <a:rPr lang="en-US" sz="2800" dirty="0"/>
              <a:t>Negligence/standard of care</a:t>
            </a:r>
          </a:p>
          <a:p>
            <a:endParaRPr lang="en-US" sz="2800" dirty="0"/>
          </a:p>
          <a:p>
            <a:r>
              <a:rPr lang="en-US" sz="2800" dirty="0"/>
              <a:t>Informed consent was not obtained</a:t>
            </a:r>
          </a:p>
          <a:p>
            <a:endParaRPr lang="en-US" sz="2800" dirty="0"/>
          </a:p>
          <a:p>
            <a:r>
              <a:rPr lang="en-US" sz="2800" dirty="0"/>
              <a:t>Breach of promise/didn’t meet expectations</a:t>
            </a:r>
          </a:p>
          <a:p>
            <a:pPr marL="0" indent="0">
              <a:buNone/>
            </a:pPr>
            <a:endParaRPr lang="en-US" dirty="0"/>
          </a:p>
        </p:txBody>
      </p:sp>
    </p:spTree>
    <p:extLst>
      <p:ext uri="{BB962C8B-B14F-4D97-AF65-F5344CB8AC3E}">
        <p14:creationId xmlns:p14="http://schemas.microsoft.com/office/powerpoint/2010/main" val="1916703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256EF3-522D-59C5-05F4-012B456F03C7}"/>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403931BC-9E03-1182-D4F7-246893498F8B}"/>
              </a:ext>
            </a:extLst>
          </p:cNvPr>
          <p:cNvSpPr>
            <a:spLocks noGrp="1"/>
          </p:cNvSpPr>
          <p:nvPr>
            <p:ph type="title"/>
          </p:nvPr>
        </p:nvSpPr>
        <p:spPr/>
        <p:txBody>
          <a:bodyPr/>
          <a:lstStyle/>
          <a:p>
            <a:r>
              <a:rPr lang="en-US" b="1"/>
              <a:t>Example cases</a:t>
            </a:r>
          </a:p>
        </p:txBody>
      </p:sp>
      <p:sp>
        <p:nvSpPr>
          <p:cNvPr id="4" name="Content Placeholder 3">
            <a:extLst>
              <a:ext uri="{FF2B5EF4-FFF2-40B4-BE49-F238E27FC236}">
                <a16:creationId xmlns:a16="http://schemas.microsoft.com/office/drawing/2014/main" id="{A71EA17A-041C-16A5-7C52-9FA24B663E20}"/>
              </a:ext>
            </a:extLst>
          </p:cNvPr>
          <p:cNvSpPr>
            <a:spLocks noGrp="1"/>
          </p:cNvSpPr>
          <p:nvPr>
            <p:ph idx="1"/>
          </p:nvPr>
        </p:nvSpPr>
        <p:spPr/>
        <p:txBody>
          <a:bodyPr/>
          <a:lstStyle/>
          <a:p>
            <a:r>
              <a:rPr lang="en-US" sz="2800" dirty="0"/>
              <a:t>Staff error in preparing referral slip-wrong tooth extracted</a:t>
            </a:r>
          </a:p>
          <a:p>
            <a:r>
              <a:rPr lang="en-US" sz="2800" dirty="0"/>
              <a:t>RCT on wrong tooth- dysfunctional work environment, chart alterations</a:t>
            </a:r>
          </a:p>
          <a:p>
            <a:r>
              <a:rPr lang="en-US" sz="2800" dirty="0"/>
              <a:t>Paresthesia following third molar extraction- follow up delay</a:t>
            </a:r>
          </a:p>
          <a:p>
            <a:r>
              <a:rPr lang="en-US" sz="2800" dirty="0"/>
              <a:t>Paresthesia with </a:t>
            </a:r>
            <a:r>
              <a:rPr lang="en-US" sz="2800" dirty="0" err="1"/>
              <a:t>Articaine</a:t>
            </a:r>
            <a:r>
              <a:rPr lang="en-US" sz="2800" dirty="0"/>
              <a:t>	</a:t>
            </a:r>
          </a:p>
        </p:txBody>
      </p:sp>
    </p:spTree>
    <p:extLst>
      <p:ext uri="{BB962C8B-B14F-4D97-AF65-F5344CB8AC3E}">
        <p14:creationId xmlns:p14="http://schemas.microsoft.com/office/powerpoint/2010/main" val="221870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US" altLang="en-US"/>
          </a:p>
        </p:txBody>
      </p:sp>
      <p:sp>
        <p:nvSpPr>
          <p:cNvPr id="4099" name="Rectangle 3"/>
          <p:cNvSpPr>
            <a:spLocks noGrp="1" noChangeArrowheads="1"/>
          </p:cNvSpPr>
          <p:nvPr>
            <p:ph idx="1"/>
          </p:nvPr>
        </p:nvSpPr>
        <p:spPr/>
        <p:txBody>
          <a:bodyPr/>
          <a:lstStyle/>
          <a:p>
            <a:pPr eaLnBrk="1" hangingPunct="1"/>
            <a:endParaRPr lang="en-US" altLang="en-US"/>
          </a:p>
        </p:txBody>
      </p:sp>
      <p:pic>
        <p:nvPicPr>
          <p:cNvPr id="4100" name="Picture 4" descr="IMGP1033Freight T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94" y="-1566118"/>
            <a:ext cx="11232157" cy="842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32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486"/>
            <a:ext cx="12313920" cy="9235440"/>
          </a:xfrm>
          <a:prstGeom prst="rect">
            <a:avLst/>
          </a:prstGeom>
        </p:spPr>
      </p:pic>
    </p:spTree>
    <p:extLst>
      <p:ext uri="{BB962C8B-B14F-4D97-AF65-F5344CB8AC3E}">
        <p14:creationId xmlns:p14="http://schemas.microsoft.com/office/powerpoint/2010/main" val="4120140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321" y="-300942"/>
            <a:ext cx="6858000" cy="9144000"/>
          </a:xfrm>
          <a:prstGeom prst="rect">
            <a:avLst/>
          </a:prstGeom>
        </p:spPr>
      </p:pic>
    </p:spTree>
    <p:extLst>
      <p:ext uri="{BB962C8B-B14F-4D97-AF65-F5344CB8AC3E}">
        <p14:creationId xmlns:p14="http://schemas.microsoft.com/office/powerpoint/2010/main" val="1954626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38B82B-596C-46AC-8C10-1C70C5121531}"/>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E7E2711-6877-41F1-A99C-D22E669F6F7F}"/>
              </a:ext>
            </a:extLst>
          </p:cNvPr>
          <p:cNvSpPr>
            <a:spLocks noGrp="1"/>
          </p:cNvSpPr>
          <p:nvPr>
            <p:ph type="title"/>
          </p:nvPr>
        </p:nvSpPr>
        <p:spPr/>
        <p:txBody>
          <a:bodyPr/>
          <a:lstStyle/>
          <a:p>
            <a:r>
              <a:rPr lang="en-US" b="1"/>
              <a:t>Standard of Care</a:t>
            </a:r>
          </a:p>
        </p:txBody>
      </p:sp>
      <p:sp>
        <p:nvSpPr>
          <p:cNvPr id="3" name="Content Placeholder 2">
            <a:extLst>
              <a:ext uri="{FF2B5EF4-FFF2-40B4-BE49-F238E27FC236}">
                <a16:creationId xmlns:a16="http://schemas.microsoft.com/office/drawing/2014/main" id="{4AA500B8-4C50-47D6-A6F7-4F01F8D1DF30}"/>
              </a:ext>
            </a:extLst>
          </p:cNvPr>
          <p:cNvSpPr>
            <a:spLocks noGrp="1"/>
          </p:cNvSpPr>
          <p:nvPr>
            <p:ph idx="1"/>
          </p:nvPr>
        </p:nvSpPr>
        <p:spPr/>
        <p:txBody>
          <a:bodyPr>
            <a:noAutofit/>
          </a:bodyPr>
          <a:lstStyle/>
          <a:p>
            <a:r>
              <a:rPr lang="en-US" dirty="0"/>
              <a:t>What a reasonably prudent dentist would have done under similar circumstances</a:t>
            </a:r>
          </a:p>
          <a:p>
            <a:r>
              <a:rPr lang="en-US" dirty="0"/>
              <a:t>A general dentist is held to the specialist’s standard of care when:</a:t>
            </a:r>
          </a:p>
          <a:p>
            <a:pPr lvl="1"/>
            <a:r>
              <a:rPr lang="en-US" sz="2400" dirty="0"/>
              <a:t>A procedure is attempted and the available or known evidence suggests that it should only have been performed by a specialist</a:t>
            </a:r>
          </a:p>
          <a:p>
            <a:pPr lvl="1"/>
            <a:r>
              <a:rPr lang="en-US" sz="2400" dirty="0"/>
              <a:t>Insists on completing a procedure where:</a:t>
            </a:r>
          </a:p>
          <a:p>
            <a:pPr lvl="2"/>
            <a:r>
              <a:rPr lang="en-US" sz="2400" dirty="0"/>
              <a:t>Complications arise which are best handled by a specialist</a:t>
            </a:r>
          </a:p>
          <a:p>
            <a:pPr lvl="2"/>
            <a:r>
              <a:rPr lang="en-US" sz="2400" dirty="0"/>
              <a:t>Continuing the procedure (when circumstance allows the work to be stopped without serious complications to the patient) and not referring patient to the specialist to complete.</a:t>
            </a:r>
          </a:p>
        </p:txBody>
      </p:sp>
    </p:spTree>
    <p:extLst>
      <p:ext uri="{BB962C8B-B14F-4D97-AF65-F5344CB8AC3E}">
        <p14:creationId xmlns:p14="http://schemas.microsoft.com/office/powerpoint/2010/main" val="247311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5CE170-812A-41B1-8EC6-2AB608280679}"/>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51146ADA-9FF1-4213-AC31-D6115DB2E85E}"/>
              </a:ext>
            </a:extLst>
          </p:cNvPr>
          <p:cNvSpPr>
            <a:spLocks noGrp="1"/>
          </p:cNvSpPr>
          <p:nvPr>
            <p:ph type="title"/>
          </p:nvPr>
        </p:nvSpPr>
        <p:spPr/>
        <p:txBody>
          <a:bodyPr/>
          <a:lstStyle/>
          <a:p>
            <a:r>
              <a:rPr lang="en-US" b="1"/>
              <a:t>Handling Patient Complaints</a:t>
            </a:r>
          </a:p>
        </p:txBody>
      </p:sp>
      <p:sp>
        <p:nvSpPr>
          <p:cNvPr id="3" name="Content Placeholder 2">
            <a:extLst>
              <a:ext uri="{FF2B5EF4-FFF2-40B4-BE49-F238E27FC236}">
                <a16:creationId xmlns:a16="http://schemas.microsoft.com/office/drawing/2014/main" id="{D447BB0D-1A8F-495A-9CEB-61E06B7CAE0A}"/>
              </a:ext>
            </a:extLst>
          </p:cNvPr>
          <p:cNvSpPr>
            <a:spLocks noGrp="1"/>
          </p:cNvSpPr>
          <p:nvPr>
            <p:ph idx="1"/>
          </p:nvPr>
        </p:nvSpPr>
        <p:spPr>
          <a:xfrm>
            <a:off x="871537" y="1524000"/>
            <a:ext cx="10448925" cy="4752975"/>
          </a:xfrm>
        </p:spPr>
        <p:txBody>
          <a:bodyPr>
            <a:normAutofit fontScale="85000" lnSpcReduction="20000"/>
          </a:bodyPr>
          <a:lstStyle/>
          <a:p>
            <a:pPr marL="0" indent="0">
              <a:buNone/>
            </a:pPr>
            <a:r>
              <a:rPr lang="en-US" sz="3100" dirty="0"/>
              <a:t>Office Environment Matters</a:t>
            </a:r>
          </a:p>
          <a:p>
            <a:r>
              <a:rPr lang="en-US" sz="3100" dirty="0"/>
              <a:t>Good patient rapport</a:t>
            </a:r>
          </a:p>
          <a:p>
            <a:pPr lvl="1"/>
            <a:r>
              <a:rPr lang="en-US" sz="3100" dirty="0"/>
              <a:t>Good patient rapport can mitigate dissatisfaction.  Positive and caring communication is the single most effective mechanism to prevent patient dissatisfaction.  Doctors and staff that are pleasant and empathetic, follow up in a timely manner, are accessible, and provide answers can often diffuse a difficult situation.</a:t>
            </a:r>
          </a:p>
          <a:p>
            <a:r>
              <a:rPr lang="en-US" sz="3100" dirty="0"/>
              <a:t>Effective communication skills</a:t>
            </a:r>
          </a:p>
          <a:p>
            <a:pPr lvl="1"/>
            <a:r>
              <a:rPr lang="en-US" sz="3100" dirty="0"/>
              <a:t>Effective communication skills can protect your dental practice.  Treat every patient with respect, compassion and candor and practice the art of listening, especially as part of the informed consent process.  Ensure your staff practice the same communication style.</a:t>
            </a:r>
          </a:p>
          <a:p>
            <a:endParaRPr lang="en-US" sz="2800" dirty="0"/>
          </a:p>
          <a:p>
            <a:endParaRPr lang="en-US" dirty="0"/>
          </a:p>
        </p:txBody>
      </p:sp>
    </p:spTree>
    <p:extLst>
      <p:ext uri="{BB962C8B-B14F-4D97-AF65-F5344CB8AC3E}">
        <p14:creationId xmlns:p14="http://schemas.microsoft.com/office/powerpoint/2010/main" val="255917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4CAB3E-DFCA-4383-9A6C-A79D6A74EA18}"/>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51146ADA-9FF1-4213-AC31-D6115DB2E85E}"/>
              </a:ext>
            </a:extLst>
          </p:cNvPr>
          <p:cNvSpPr>
            <a:spLocks noGrp="1"/>
          </p:cNvSpPr>
          <p:nvPr>
            <p:ph type="title"/>
          </p:nvPr>
        </p:nvSpPr>
        <p:spPr/>
        <p:txBody>
          <a:bodyPr/>
          <a:lstStyle/>
          <a:p>
            <a:r>
              <a:rPr lang="en-US" b="1"/>
              <a:t>Handling Patient Complaints – Good Patient Rapport</a:t>
            </a:r>
            <a:br>
              <a:rPr lang="en-US" b="1"/>
            </a:br>
            <a:endParaRPr lang="en-US" b="1"/>
          </a:p>
        </p:txBody>
      </p:sp>
      <p:sp>
        <p:nvSpPr>
          <p:cNvPr id="3" name="Content Placeholder 2">
            <a:extLst>
              <a:ext uri="{FF2B5EF4-FFF2-40B4-BE49-F238E27FC236}">
                <a16:creationId xmlns:a16="http://schemas.microsoft.com/office/drawing/2014/main" id="{D447BB0D-1A8F-495A-9CEB-61E06B7CAE0A}"/>
              </a:ext>
            </a:extLst>
          </p:cNvPr>
          <p:cNvSpPr>
            <a:spLocks noGrp="1"/>
          </p:cNvSpPr>
          <p:nvPr>
            <p:ph idx="1"/>
          </p:nvPr>
        </p:nvSpPr>
        <p:spPr/>
        <p:txBody>
          <a:bodyPr>
            <a:normAutofit/>
          </a:bodyPr>
          <a:lstStyle/>
          <a:p>
            <a:r>
              <a:rPr lang="en-US" sz="2800" dirty="0"/>
              <a:t>Patients perceive staff as approachable, sympathetic and understanding</a:t>
            </a:r>
          </a:p>
          <a:p>
            <a:r>
              <a:rPr lang="en-US" sz="2800" dirty="0"/>
              <a:t>Dental, medical and financial information about patients cannot be overheard or read by other patients</a:t>
            </a:r>
          </a:p>
          <a:p>
            <a:r>
              <a:rPr lang="en-US" sz="2800" dirty="0"/>
              <a:t>Staff members refer all patient complaints about dental care to the dentist/office manager immediately</a:t>
            </a:r>
          </a:p>
          <a:p>
            <a:r>
              <a:rPr lang="en-US" sz="2800" dirty="0"/>
              <a:t>Follow up calls the afternoon or evening after appointments</a:t>
            </a:r>
            <a:endParaRPr lang="en-US" dirty="0"/>
          </a:p>
        </p:txBody>
      </p:sp>
    </p:spTree>
    <p:extLst>
      <p:ext uri="{BB962C8B-B14F-4D97-AF65-F5344CB8AC3E}">
        <p14:creationId xmlns:p14="http://schemas.microsoft.com/office/powerpoint/2010/main" val="321919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3EF53C-8088-4250-99F6-08188BA964C2}"/>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51146ADA-9FF1-4213-AC31-D6115DB2E85E}"/>
              </a:ext>
            </a:extLst>
          </p:cNvPr>
          <p:cNvSpPr>
            <a:spLocks noGrp="1"/>
          </p:cNvSpPr>
          <p:nvPr>
            <p:ph type="title"/>
          </p:nvPr>
        </p:nvSpPr>
        <p:spPr/>
        <p:txBody>
          <a:bodyPr/>
          <a:lstStyle/>
          <a:p>
            <a:r>
              <a:rPr lang="en-US" b="1"/>
              <a:t>Handling Patient Complaints – Effective Communication Skills</a:t>
            </a:r>
            <a:br>
              <a:rPr lang="en-US" b="1"/>
            </a:br>
            <a:endParaRPr lang="en-US" b="1"/>
          </a:p>
        </p:txBody>
      </p:sp>
      <p:sp>
        <p:nvSpPr>
          <p:cNvPr id="3" name="Content Placeholder 2">
            <a:extLst>
              <a:ext uri="{FF2B5EF4-FFF2-40B4-BE49-F238E27FC236}">
                <a16:creationId xmlns:a16="http://schemas.microsoft.com/office/drawing/2014/main" id="{D447BB0D-1A8F-495A-9CEB-61E06B7CAE0A}"/>
              </a:ext>
            </a:extLst>
          </p:cNvPr>
          <p:cNvSpPr>
            <a:spLocks noGrp="1"/>
          </p:cNvSpPr>
          <p:nvPr>
            <p:ph idx="1"/>
          </p:nvPr>
        </p:nvSpPr>
        <p:spPr/>
        <p:txBody>
          <a:bodyPr>
            <a:normAutofit/>
          </a:bodyPr>
          <a:lstStyle/>
          <a:p>
            <a:r>
              <a:rPr lang="en-US" sz="2800" dirty="0"/>
              <a:t>The office communicates with patients in a professional manner</a:t>
            </a:r>
          </a:p>
          <a:p>
            <a:r>
              <a:rPr lang="en-US" sz="2800" dirty="0"/>
              <a:t>Patients' questions are answered to their satisfaction</a:t>
            </a:r>
          </a:p>
          <a:p>
            <a:r>
              <a:rPr lang="en-US" sz="2800" dirty="0"/>
              <a:t>The dentist always discusses the treatment plan with the patient</a:t>
            </a:r>
          </a:p>
          <a:p>
            <a:r>
              <a:rPr lang="en-US" sz="2800" dirty="0"/>
              <a:t>Patients with complaints are invited to discuss their concerns in person rather than by phone</a:t>
            </a:r>
          </a:p>
          <a:p>
            <a:r>
              <a:rPr lang="en-US" sz="2800" dirty="0"/>
              <a:t>Angry or frustrated patients are not ignored</a:t>
            </a:r>
          </a:p>
        </p:txBody>
      </p:sp>
    </p:spTree>
    <p:extLst>
      <p:ext uri="{BB962C8B-B14F-4D97-AF65-F5344CB8AC3E}">
        <p14:creationId xmlns:p14="http://schemas.microsoft.com/office/powerpoint/2010/main" val="17126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4A2070-E05E-4084-B4DE-0EE923C3FCE6}"/>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CEBC5660-A98D-43C3-92D5-81362FD0F9F4}"/>
              </a:ext>
            </a:extLst>
          </p:cNvPr>
          <p:cNvSpPr>
            <a:spLocks noGrp="1"/>
          </p:cNvSpPr>
          <p:nvPr>
            <p:ph type="title"/>
          </p:nvPr>
        </p:nvSpPr>
        <p:spPr/>
        <p:txBody>
          <a:bodyPr/>
          <a:lstStyle/>
          <a:p>
            <a:r>
              <a:rPr lang="en-US" b="1"/>
              <a:t>Strategies For Patient Complaints</a:t>
            </a:r>
          </a:p>
        </p:txBody>
      </p:sp>
      <p:sp>
        <p:nvSpPr>
          <p:cNvPr id="3" name="Content Placeholder 2">
            <a:extLst>
              <a:ext uri="{FF2B5EF4-FFF2-40B4-BE49-F238E27FC236}">
                <a16:creationId xmlns:a16="http://schemas.microsoft.com/office/drawing/2014/main" id="{AF409402-83D2-4822-8DEA-8B72EDE271A6}"/>
              </a:ext>
            </a:extLst>
          </p:cNvPr>
          <p:cNvSpPr>
            <a:spLocks noGrp="1"/>
          </p:cNvSpPr>
          <p:nvPr>
            <p:ph idx="1"/>
          </p:nvPr>
        </p:nvSpPr>
        <p:spPr>
          <a:xfrm>
            <a:off x="904875" y="1533526"/>
            <a:ext cx="10448925" cy="4045744"/>
          </a:xfrm>
        </p:spPr>
        <p:txBody>
          <a:bodyPr/>
          <a:lstStyle/>
          <a:p>
            <a:r>
              <a:rPr lang="en-US" sz="2800" dirty="0"/>
              <a:t>Have written office policy</a:t>
            </a:r>
          </a:p>
          <a:p>
            <a:pPr lvl="1"/>
            <a:r>
              <a:rPr lang="en-US" sz="2400" dirty="0"/>
              <a:t>All complaints immediately referred to Dr.  Large group may have another central individual.</a:t>
            </a:r>
          </a:p>
          <a:p>
            <a:r>
              <a:rPr lang="en-US" sz="2800" dirty="0"/>
              <a:t>Acknowledge patient’s concern and appoint or have Dr. address  same day if possible</a:t>
            </a:r>
          </a:p>
          <a:p>
            <a:r>
              <a:rPr lang="en-US" sz="2800" dirty="0"/>
              <a:t>Dr. examine patient with complaint not staff</a:t>
            </a:r>
          </a:p>
          <a:p>
            <a:r>
              <a:rPr lang="en-US" sz="2800" dirty="0"/>
              <a:t>Take patient to a “neutral corner”</a:t>
            </a:r>
          </a:p>
          <a:p>
            <a:r>
              <a:rPr lang="en-US" sz="2800" dirty="0"/>
              <a:t>Remain calm and let patient “vent”</a:t>
            </a:r>
          </a:p>
          <a:p>
            <a:r>
              <a:rPr lang="en-US" sz="2800" dirty="0"/>
              <a:t>Follow through on promises made</a:t>
            </a:r>
          </a:p>
          <a:p>
            <a:endParaRPr lang="en-US" dirty="0"/>
          </a:p>
        </p:txBody>
      </p:sp>
    </p:spTree>
    <p:extLst>
      <p:ext uri="{BB962C8B-B14F-4D97-AF65-F5344CB8AC3E}">
        <p14:creationId xmlns:p14="http://schemas.microsoft.com/office/powerpoint/2010/main" val="38541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50B403-B4C7-42B6-B16E-9634B84EB904}"/>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707BCD2F-8FDD-416F-B761-892F01573E35}"/>
              </a:ext>
            </a:extLst>
          </p:cNvPr>
          <p:cNvSpPr>
            <a:spLocks noGrp="1"/>
          </p:cNvSpPr>
          <p:nvPr>
            <p:ph type="title"/>
          </p:nvPr>
        </p:nvSpPr>
        <p:spPr/>
        <p:txBody>
          <a:bodyPr/>
          <a:lstStyle/>
          <a:p>
            <a:r>
              <a:rPr lang="en-US" b="1"/>
              <a:t>Language</a:t>
            </a:r>
          </a:p>
        </p:txBody>
      </p:sp>
      <p:sp>
        <p:nvSpPr>
          <p:cNvPr id="3" name="Content Placeholder 2">
            <a:extLst>
              <a:ext uri="{FF2B5EF4-FFF2-40B4-BE49-F238E27FC236}">
                <a16:creationId xmlns:a16="http://schemas.microsoft.com/office/drawing/2014/main" id="{D25EEA32-05E0-43D5-B8A6-D5D1694EC32B}"/>
              </a:ext>
            </a:extLst>
          </p:cNvPr>
          <p:cNvSpPr>
            <a:spLocks noGrp="1"/>
          </p:cNvSpPr>
          <p:nvPr>
            <p:ph idx="1"/>
          </p:nvPr>
        </p:nvSpPr>
        <p:spPr/>
        <p:txBody>
          <a:bodyPr/>
          <a:lstStyle/>
          <a:p>
            <a:r>
              <a:rPr lang="en-US" sz="2800" dirty="0"/>
              <a:t>Thank you for letting us know your concern.  We always put our patients first.  I know the Dr. would like to help you with your concern.  May I arrange for the Dr. to call you back?</a:t>
            </a:r>
          </a:p>
          <a:p>
            <a:r>
              <a:rPr lang="en-US" sz="2800" dirty="0"/>
              <a:t>I’m sorry you are having some discomfort after your filling.  The doctor definitely would like to take a look at that for you.  Are you able to come in today at…?</a:t>
            </a:r>
          </a:p>
        </p:txBody>
      </p:sp>
    </p:spTree>
    <p:extLst>
      <p:ext uri="{BB962C8B-B14F-4D97-AF65-F5344CB8AC3E}">
        <p14:creationId xmlns:p14="http://schemas.microsoft.com/office/powerpoint/2010/main" val="55870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119942-248C-4657-8C21-1105547380F9}"/>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AA1D3FDA-7F38-4331-A7BF-075457CE90E3}"/>
              </a:ext>
            </a:extLst>
          </p:cNvPr>
          <p:cNvSpPr>
            <a:spLocks noGrp="1"/>
          </p:cNvSpPr>
          <p:nvPr>
            <p:ph type="title"/>
          </p:nvPr>
        </p:nvSpPr>
        <p:spPr/>
        <p:txBody>
          <a:bodyPr/>
          <a:lstStyle/>
          <a:p>
            <a:r>
              <a:rPr lang="en-US" b="1"/>
              <a:t>Problem Management/Error Disclosure</a:t>
            </a:r>
          </a:p>
        </p:txBody>
      </p:sp>
      <p:sp>
        <p:nvSpPr>
          <p:cNvPr id="3" name="Content Placeholder 2">
            <a:extLst>
              <a:ext uri="{FF2B5EF4-FFF2-40B4-BE49-F238E27FC236}">
                <a16:creationId xmlns:a16="http://schemas.microsoft.com/office/drawing/2014/main" id="{FEA112FB-5817-47D7-9843-F4FF5585818F}"/>
              </a:ext>
            </a:extLst>
          </p:cNvPr>
          <p:cNvSpPr>
            <a:spLocks noGrp="1"/>
          </p:cNvSpPr>
          <p:nvPr>
            <p:ph idx="1"/>
          </p:nvPr>
        </p:nvSpPr>
        <p:spPr>
          <a:xfrm>
            <a:off x="904875" y="1535374"/>
            <a:ext cx="10448925" cy="4043896"/>
          </a:xfrm>
        </p:spPr>
        <p:txBody>
          <a:bodyPr/>
          <a:lstStyle/>
          <a:p>
            <a:r>
              <a:rPr lang="en-US" sz="2800" dirty="0"/>
              <a:t>Fully inform the patient ASAP</a:t>
            </a:r>
          </a:p>
          <a:p>
            <a:r>
              <a:rPr lang="en-US" sz="2800" dirty="0"/>
              <a:t>Be open and available</a:t>
            </a:r>
          </a:p>
          <a:p>
            <a:r>
              <a:rPr lang="en-US" sz="2800" dirty="0"/>
              <a:t>Be honest</a:t>
            </a:r>
          </a:p>
          <a:p>
            <a:pPr lvl="1"/>
            <a:r>
              <a:rPr lang="en-US" sz="2400" dirty="0"/>
              <a:t>Review your findings</a:t>
            </a:r>
          </a:p>
          <a:p>
            <a:pPr lvl="1"/>
            <a:r>
              <a:rPr lang="en-US" sz="2400" dirty="0"/>
              <a:t>Review possible future issues</a:t>
            </a:r>
          </a:p>
          <a:p>
            <a:r>
              <a:rPr lang="en-US" sz="2800" dirty="0"/>
              <a:t>Demonstrate empathy</a:t>
            </a:r>
          </a:p>
          <a:p>
            <a:r>
              <a:rPr lang="en-US" sz="2800" dirty="0"/>
              <a:t>Avoid blaming others</a:t>
            </a:r>
          </a:p>
          <a:p>
            <a:r>
              <a:rPr lang="en-US" sz="2800" dirty="0"/>
              <a:t>Discuss a plan to mitigate the issue</a:t>
            </a:r>
          </a:p>
          <a:p>
            <a:r>
              <a:rPr lang="en-US" sz="2800" dirty="0"/>
              <a:t>Ensure the patient understands</a:t>
            </a:r>
          </a:p>
          <a:p>
            <a:endParaRPr lang="en-US" dirty="0"/>
          </a:p>
        </p:txBody>
      </p:sp>
    </p:spTree>
    <p:extLst>
      <p:ext uri="{BB962C8B-B14F-4D97-AF65-F5344CB8AC3E}">
        <p14:creationId xmlns:p14="http://schemas.microsoft.com/office/powerpoint/2010/main" val="38121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119942-248C-4657-8C21-1105547380F9}"/>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AA1D3FDA-7F38-4331-A7BF-075457CE90E3}"/>
              </a:ext>
            </a:extLst>
          </p:cNvPr>
          <p:cNvSpPr>
            <a:spLocks noGrp="1"/>
          </p:cNvSpPr>
          <p:nvPr>
            <p:ph type="title"/>
          </p:nvPr>
        </p:nvSpPr>
        <p:spPr/>
        <p:txBody>
          <a:bodyPr/>
          <a:lstStyle/>
          <a:p>
            <a:r>
              <a:rPr lang="en-US" b="1"/>
              <a:t>Problem Management/Error Disclosure</a:t>
            </a:r>
          </a:p>
        </p:txBody>
      </p:sp>
      <p:sp>
        <p:nvSpPr>
          <p:cNvPr id="3" name="Content Placeholder 2">
            <a:extLst>
              <a:ext uri="{FF2B5EF4-FFF2-40B4-BE49-F238E27FC236}">
                <a16:creationId xmlns:a16="http://schemas.microsoft.com/office/drawing/2014/main" id="{FEA112FB-5817-47D7-9843-F4FF5585818F}"/>
              </a:ext>
            </a:extLst>
          </p:cNvPr>
          <p:cNvSpPr>
            <a:spLocks noGrp="1"/>
          </p:cNvSpPr>
          <p:nvPr>
            <p:ph idx="1"/>
          </p:nvPr>
        </p:nvSpPr>
        <p:spPr>
          <a:xfrm>
            <a:off x="904875" y="1535374"/>
            <a:ext cx="10448925" cy="4043896"/>
          </a:xfrm>
        </p:spPr>
        <p:txBody>
          <a:bodyPr/>
          <a:lstStyle/>
          <a:p>
            <a:r>
              <a:rPr lang="en-US" sz="2800" dirty="0"/>
              <a:t>Develop a plan for follow-up </a:t>
            </a:r>
          </a:p>
          <a:p>
            <a:pPr lvl="1"/>
            <a:r>
              <a:rPr lang="en-US" sz="2400" dirty="0"/>
              <a:t>Set up follow-up appointments before patient leaves</a:t>
            </a:r>
          </a:p>
          <a:p>
            <a:r>
              <a:rPr lang="en-US" sz="2800" dirty="0"/>
              <a:t>Encourage patient to call if there is any change</a:t>
            </a:r>
          </a:p>
          <a:p>
            <a:pPr lvl="1"/>
            <a:r>
              <a:rPr lang="en-US" sz="2400" dirty="0"/>
              <a:t>Recommend the Dr. call the patient the evening of the incident</a:t>
            </a:r>
          </a:p>
          <a:p>
            <a:r>
              <a:rPr lang="en-US" sz="2800" dirty="0"/>
              <a:t>Apology</a:t>
            </a:r>
          </a:p>
          <a:p>
            <a:r>
              <a:rPr lang="en-US" sz="2800" dirty="0"/>
              <a:t>Use Dental Practice Event Management Checklist/Claims Reporting Process form</a:t>
            </a:r>
          </a:p>
          <a:p>
            <a:r>
              <a:rPr lang="en-US" sz="2800" dirty="0"/>
              <a:t>DOCUMENT!!!!</a:t>
            </a:r>
          </a:p>
          <a:p>
            <a:endParaRPr lang="en-US" dirty="0"/>
          </a:p>
        </p:txBody>
      </p:sp>
    </p:spTree>
    <p:extLst>
      <p:ext uri="{BB962C8B-B14F-4D97-AF65-F5344CB8AC3E}">
        <p14:creationId xmlns:p14="http://schemas.microsoft.com/office/powerpoint/2010/main" val="32571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32DBA6-0972-4794-BC23-B3382B75E61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6B51A16E-BA7D-44C0-9F16-617C066A5F5F}"/>
              </a:ext>
            </a:extLst>
          </p:cNvPr>
          <p:cNvSpPr>
            <a:spLocks noGrp="1"/>
          </p:cNvSpPr>
          <p:nvPr>
            <p:ph type="title"/>
          </p:nvPr>
        </p:nvSpPr>
        <p:spPr>
          <a:xfrm>
            <a:off x="838200" y="646589"/>
            <a:ext cx="10515600" cy="1020655"/>
          </a:xfrm>
        </p:spPr>
        <p:txBody>
          <a:bodyPr/>
          <a:lstStyle/>
          <a:p>
            <a:r>
              <a:rPr lang="en-US" b="1"/>
              <a:t>Malpractice Statistics</a:t>
            </a:r>
          </a:p>
        </p:txBody>
      </p:sp>
      <p:sp>
        <p:nvSpPr>
          <p:cNvPr id="3" name="Content Placeholder 2">
            <a:extLst>
              <a:ext uri="{FF2B5EF4-FFF2-40B4-BE49-F238E27FC236}">
                <a16:creationId xmlns:a16="http://schemas.microsoft.com/office/drawing/2014/main" id="{6F85C7C0-B6A8-4388-96B0-9E186D5735E8}"/>
              </a:ext>
            </a:extLst>
          </p:cNvPr>
          <p:cNvSpPr>
            <a:spLocks noGrp="1"/>
          </p:cNvSpPr>
          <p:nvPr>
            <p:ph idx="1"/>
          </p:nvPr>
        </p:nvSpPr>
        <p:spPr/>
        <p:txBody>
          <a:bodyPr/>
          <a:lstStyle/>
          <a:p>
            <a:pPr marL="0" indent="0">
              <a:buNone/>
            </a:pPr>
            <a:endParaRPr lang="en-US" dirty="0"/>
          </a:p>
          <a:p>
            <a:r>
              <a:rPr lang="en-US" dirty="0"/>
              <a:t>From NPDB 2010-21. 139,774 individual medical malpractice payments reported across all medical specialties.</a:t>
            </a:r>
          </a:p>
          <a:p>
            <a:r>
              <a:rPr lang="en-US" dirty="0"/>
              <a:t>Of these claims payments, dentists and dental hygienists were responsible for 16,118 —roughly 11.5%.</a:t>
            </a:r>
          </a:p>
          <a:p>
            <a:pPr lvl="1"/>
            <a:r>
              <a:rPr lang="en-US" b="0" i="0" dirty="0">
                <a:solidFill>
                  <a:srgbClr val="374151"/>
                </a:solidFill>
                <a:effectLst/>
                <a:latin typeface="Proxima Nova"/>
              </a:rPr>
              <a:t>It does not include the number of claims filed, adverse actions, lawsuits in which providers were dismissed, or any other type of incident that might require defense expenses.</a:t>
            </a:r>
            <a:endParaRPr lang="en-US" dirty="0">
              <a:solidFill>
                <a:srgbClr val="374151"/>
              </a:solidFill>
              <a:latin typeface="Proxima Nova"/>
            </a:endParaRPr>
          </a:p>
          <a:p>
            <a:pPr lvl="1"/>
            <a:endParaRPr lang="en-US" dirty="0">
              <a:solidFill>
                <a:srgbClr val="374151"/>
              </a:solidFill>
              <a:latin typeface="Proxima Nova"/>
            </a:endParaRPr>
          </a:p>
          <a:p>
            <a:pPr marL="365760" lvl="1" indent="0">
              <a:buNone/>
            </a:pPr>
            <a:r>
              <a:rPr lang="en-US" dirty="0">
                <a:solidFill>
                  <a:srgbClr val="374151"/>
                </a:solidFill>
                <a:latin typeface="Proxima Nova"/>
              </a:rPr>
              <a:t>Source: </a:t>
            </a:r>
            <a:r>
              <a:rPr lang="en-US" dirty="0">
                <a:solidFill>
                  <a:srgbClr val="374151"/>
                </a:solidFill>
                <a:latin typeface="Proxima Nova"/>
                <a:hlinkClick r:id="rId2"/>
              </a:rPr>
              <a:t>https://www.berxi.com/resources/articles/dental-malpractice-stats/</a:t>
            </a:r>
            <a:endParaRPr lang="en-US" dirty="0">
              <a:solidFill>
                <a:srgbClr val="374151"/>
              </a:solidFill>
              <a:latin typeface="Proxima Nova"/>
            </a:endParaRPr>
          </a:p>
          <a:p>
            <a:pPr marL="365760" lvl="1" indent="0">
              <a:buNone/>
            </a:pPr>
            <a:endParaRPr lang="en-US" dirty="0"/>
          </a:p>
        </p:txBody>
      </p:sp>
    </p:spTree>
    <p:extLst>
      <p:ext uri="{BB962C8B-B14F-4D97-AF65-F5344CB8AC3E}">
        <p14:creationId xmlns:p14="http://schemas.microsoft.com/office/powerpoint/2010/main" val="324128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81056C-C0B6-45FB-ACCA-944DECA21F72}"/>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D5F0FEFE-62BE-454C-8110-C84AE3ADD6CF}"/>
              </a:ext>
            </a:extLst>
          </p:cNvPr>
          <p:cNvSpPr>
            <a:spLocks noGrp="1"/>
          </p:cNvSpPr>
          <p:nvPr>
            <p:ph type="title"/>
          </p:nvPr>
        </p:nvSpPr>
        <p:spPr/>
        <p:txBody>
          <a:bodyPr/>
          <a:lstStyle/>
          <a:p>
            <a:r>
              <a:rPr lang="en-US" b="1"/>
              <a:t>Apology</a:t>
            </a:r>
          </a:p>
        </p:txBody>
      </p:sp>
      <p:sp>
        <p:nvSpPr>
          <p:cNvPr id="3" name="Content Placeholder 2">
            <a:extLst>
              <a:ext uri="{FF2B5EF4-FFF2-40B4-BE49-F238E27FC236}">
                <a16:creationId xmlns:a16="http://schemas.microsoft.com/office/drawing/2014/main" id="{075688EC-FB04-469E-B560-8D3F1521272C}"/>
              </a:ext>
            </a:extLst>
          </p:cNvPr>
          <p:cNvSpPr>
            <a:spLocks noGrp="1"/>
          </p:cNvSpPr>
          <p:nvPr>
            <p:ph idx="1"/>
          </p:nvPr>
        </p:nvSpPr>
        <p:spPr/>
        <p:txBody>
          <a:bodyPr/>
          <a:lstStyle/>
          <a:p>
            <a:r>
              <a:rPr lang="en-US" sz="2800"/>
              <a:t>Expression of sympathy and regret</a:t>
            </a:r>
          </a:p>
          <a:p>
            <a:r>
              <a:rPr lang="en-US" sz="2800"/>
              <a:t>Enhances trust in the dentist patient relationship</a:t>
            </a:r>
          </a:p>
          <a:p>
            <a:r>
              <a:rPr lang="en-US" sz="2800"/>
              <a:t>RCW 5.64.010 – cannot use the apology in civil action against health care provider </a:t>
            </a:r>
          </a:p>
          <a:p>
            <a:pPr lvl="1"/>
            <a:r>
              <a:rPr lang="en-US" sz="2400"/>
              <a:t>Apology must be within 30 days of HCP discovering error</a:t>
            </a:r>
          </a:p>
          <a:p>
            <a:endParaRPr lang="en-US"/>
          </a:p>
        </p:txBody>
      </p:sp>
    </p:spTree>
    <p:extLst>
      <p:ext uri="{BB962C8B-B14F-4D97-AF65-F5344CB8AC3E}">
        <p14:creationId xmlns:p14="http://schemas.microsoft.com/office/powerpoint/2010/main" val="3750687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81056C-C0B6-45FB-ACCA-944DECA21F72}"/>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D5F0FEFE-62BE-454C-8110-C84AE3ADD6CF}"/>
              </a:ext>
            </a:extLst>
          </p:cNvPr>
          <p:cNvSpPr>
            <a:spLocks noGrp="1"/>
          </p:cNvSpPr>
          <p:nvPr>
            <p:ph type="title"/>
          </p:nvPr>
        </p:nvSpPr>
        <p:spPr/>
        <p:txBody>
          <a:bodyPr/>
          <a:lstStyle/>
          <a:p>
            <a:r>
              <a:rPr lang="en-US" b="1"/>
              <a:t>Apology</a:t>
            </a:r>
          </a:p>
        </p:txBody>
      </p:sp>
      <p:sp>
        <p:nvSpPr>
          <p:cNvPr id="3" name="Content Placeholder 2">
            <a:extLst>
              <a:ext uri="{FF2B5EF4-FFF2-40B4-BE49-F238E27FC236}">
                <a16:creationId xmlns:a16="http://schemas.microsoft.com/office/drawing/2014/main" id="{075688EC-FB04-469E-B560-8D3F1521272C}"/>
              </a:ext>
            </a:extLst>
          </p:cNvPr>
          <p:cNvSpPr>
            <a:spLocks noGrp="1"/>
          </p:cNvSpPr>
          <p:nvPr>
            <p:ph idx="1"/>
          </p:nvPr>
        </p:nvSpPr>
        <p:spPr>
          <a:xfrm>
            <a:off x="904875" y="1133475"/>
            <a:ext cx="10448925" cy="4418409"/>
          </a:xfrm>
        </p:spPr>
        <p:txBody>
          <a:bodyPr/>
          <a:lstStyle/>
          <a:p>
            <a:r>
              <a:rPr lang="en-US" dirty="0"/>
              <a:t>ORS 679.549 Expression of regret or apology. </a:t>
            </a:r>
          </a:p>
          <a:p>
            <a:r>
              <a:rPr lang="en-US" dirty="0"/>
              <a:t>(1) For the purposes of any civil action against a person licensed by the Oregon Board of Dentistry or against a dental office or clinic, health care institution, health care facility or other entity that employs or grants the person privileges, any expression of regret or apology made by or on behalf of the person, office, clinic, institution, facility or entity, including an expression of regret or apology that is made in writing or by conduct, does not constitute an admission of liability.</a:t>
            </a:r>
          </a:p>
          <a:p>
            <a:r>
              <a:rPr lang="en-US" dirty="0"/>
              <a:t>(2) A person licensed by the board, or any other person who makes an expression of regret or apology on behalf of a person licensed by the board, may not be examined by deposition or otherwise in any civil or administrative proceeding, including any arbitration or mediation proceeding, with respect to an expression of regret or apology made by or on behalf of the person, including expressions of regret or apology that are made in writing, orally or by conduct. </a:t>
            </a:r>
            <a:endParaRPr lang="en-US" sz="2000" dirty="0"/>
          </a:p>
        </p:txBody>
      </p:sp>
    </p:spTree>
    <p:extLst>
      <p:ext uri="{BB962C8B-B14F-4D97-AF65-F5344CB8AC3E}">
        <p14:creationId xmlns:p14="http://schemas.microsoft.com/office/powerpoint/2010/main" val="18152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BDCB3-D7A4-B859-C227-2629EA2306AF}"/>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50016CC1-D04B-A837-17C2-B10AF6E4D181}"/>
              </a:ext>
            </a:extLst>
          </p:cNvPr>
          <p:cNvSpPr>
            <a:spLocks noGrp="1"/>
          </p:cNvSpPr>
          <p:nvPr>
            <p:ph type="title"/>
          </p:nvPr>
        </p:nvSpPr>
        <p:spPr>
          <a:xfrm>
            <a:off x="838200" y="653993"/>
            <a:ext cx="10515600" cy="1020655"/>
          </a:xfrm>
        </p:spPr>
        <p:txBody>
          <a:bodyPr/>
          <a:lstStyle/>
          <a:p>
            <a:r>
              <a:rPr lang="en-US" b="1"/>
              <a:t>When special conditions occur, special rules apply</a:t>
            </a:r>
          </a:p>
        </p:txBody>
      </p:sp>
      <p:sp>
        <p:nvSpPr>
          <p:cNvPr id="4" name="Content Placeholder 3">
            <a:extLst>
              <a:ext uri="{FF2B5EF4-FFF2-40B4-BE49-F238E27FC236}">
                <a16:creationId xmlns:a16="http://schemas.microsoft.com/office/drawing/2014/main" id="{BC42F60A-D1B2-209F-0259-64BC2E7813FB}"/>
              </a:ext>
            </a:extLst>
          </p:cNvPr>
          <p:cNvSpPr>
            <a:spLocks noGrp="1"/>
          </p:cNvSpPr>
          <p:nvPr>
            <p:ph idx="1"/>
          </p:nvPr>
        </p:nvSpPr>
        <p:spPr/>
        <p:txBody>
          <a:bodyPr/>
          <a:lstStyle/>
          <a:p>
            <a:r>
              <a:rPr lang="en-US" sz="3200" dirty="0"/>
              <a:t>Take extra time to chart</a:t>
            </a:r>
          </a:p>
          <a:p>
            <a:pPr lvl="1"/>
            <a:r>
              <a:rPr lang="en-US" sz="2800" dirty="0"/>
              <a:t>Draft format first</a:t>
            </a:r>
          </a:p>
          <a:p>
            <a:pPr lvl="1"/>
            <a:r>
              <a:rPr lang="en-US" sz="2800" dirty="0"/>
              <a:t>Consult key personnel/ staff that assisted</a:t>
            </a:r>
          </a:p>
          <a:p>
            <a:r>
              <a:rPr lang="en-US" sz="3200" dirty="0"/>
              <a:t>Are all mishaps mentioned in the record?</a:t>
            </a:r>
          </a:p>
          <a:p>
            <a:pPr lvl="1"/>
            <a:r>
              <a:rPr lang="en-US" sz="2800" dirty="0"/>
              <a:t> Must be there to protect the credibility  of the record (e.g. patient cried or patient yelled</a:t>
            </a:r>
          </a:p>
        </p:txBody>
      </p:sp>
    </p:spTree>
    <p:extLst>
      <p:ext uri="{BB962C8B-B14F-4D97-AF65-F5344CB8AC3E}">
        <p14:creationId xmlns:p14="http://schemas.microsoft.com/office/powerpoint/2010/main" val="12629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ED97C8-BCCD-48E8-A44F-2FF10A8F9E05}"/>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98E75E1F-EE57-495C-A87C-D70B3A8F4336}"/>
              </a:ext>
            </a:extLst>
          </p:cNvPr>
          <p:cNvSpPr>
            <a:spLocks noGrp="1"/>
          </p:cNvSpPr>
          <p:nvPr>
            <p:ph type="title"/>
          </p:nvPr>
        </p:nvSpPr>
        <p:spPr/>
        <p:txBody>
          <a:bodyPr/>
          <a:lstStyle/>
          <a:p>
            <a:r>
              <a:rPr lang="en-US" b="1"/>
              <a:t>When to Call Your Professional Liability Company</a:t>
            </a:r>
          </a:p>
        </p:txBody>
      </p:sp>
      <p:sp>
        <p:nvSpPr>
          <p:cNvPr id="4" name="Content Placeholder 3">
            <a:extLst>
              <a:ext uri="{FF2B5EF4-FFF2-40B4-BE49-F238E27FC236}">
                <a16:creationId xmlns:a16="http://schemas.microsoft.com/office/drawing/2014/main" id="{30565A65-CA06-4F11-BF5C-167775C152B8}"/>
              </a:ext>
            </a:extLst>
          </p:cNvPr>
          <p:cNvSpPr>
            <a:spLocks noGrp="1"/>
          </p:cNvSpPr>
          <p:nvPr>
            <p:ph idx="1"/>
          </p:nvPr>
        </p:nvSpPr>
        <p:spPr/>
        <p:txBody>
          <a:bodyPr/>
          <a:lstStyle/>
          <a:p>
            <a:pPr marL="0" indent="0">
              <a:buNone/>
            </a:pPr>
            <a:r>
              <a:rPr lang="en-US" dirty="0"/>
              <a:t>• </a:t>
            </a:r>
            <a:r>
              <a:rPr lang="en-US" sz="2800" dirty="0"/>
              <a:t>Death of a patient under any circumstance</a:t>
            </a:r>
          </a:p>
          <a:p>
            <a:r>
              <a:rPr lang="en-US" sz="2800" dirty="0"/>
              <a:t>Any diagnostic or therapeutic conditions resulting in injury</a:t>
            </a:r>
          </a:p>
          <a:p>
            <a:r>
              <a:rPr lang="en-US" sz="2800" dirty="0"/>
              <a:t>Incident of potential claim</a:t>
            </a:r>
          </a:p>
          <a:p>
            <a:r>
              <a:rPr lang="en-US" sz="2800" dirty="0"/>
              <a:t>Contact by an attorney</a:t>
            </a:r>
          </a:p>
          <a:p>
            <a:r>
              <a:rPr lang="en-US" sz="2800" dirty="0"/>
              <a:t>Receipt of a subpoena or suit papers</a:t>
            </a:r>
          </a:p>
          <a:p>
            <a:r>
              <a:rPr lang="en-US" sz="2800" dirty="0"/>
              <a:t>Contact by peer or state review agency</a:t>
            </a:r>
          </a:p>
          <a:p>
            <a:endParaRPr lang="en-US" dirty="0"/>
          </a:p>
        </p:txBody>
      </p:sp>
    </p:spTree>
    <p:extLst>
      <p:ext uri="{BB962C8B-B14F-4D97-AF65-F5344CB8AC3E}">
        <p14:creationId xmlns:p14="http://schemas.microsoft.com/office/powerpoint/2010/main" val="10512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F18E-FD79-4DEB-806B-F21DC3C2AB17}"/>
              </a:ext>
            </a:extLst>
          </p:cNvPr>
          <p:cNvSpPr>
            <a:spLocks noGrp="1"/>
          </p:cNvSpPr>
          <p:nvPr>
            <p:ph type="title"/>
          </p:nvPr>
        </p:nvSpPr>
        <p:spPr/>
        <p:txBody>
          <a:bodyPr/>
          <a:lstStyle/>
          <a:p>
            <a:endParaRPr lang="en-US"/>
          </a:p>
        </p:txBody>
      </p:sp>
      <p:pic>
        <p:nvPicPr>
          <p:cNvPr id="5" name="Content Placeholder 4" descr="A person holding a fish in the water&#10;&#10;Description automatically generated">
            <a:extLst>
              <a:ext uri="{FF2B5EF4-FFF2-40B4-BE49-F238E27FC236}">
                <a16:creationId xmlns:a16="http://schemas.microsoft.com/office/drawing/2014/main" id="{19234A15-4F6D-4377-A352-32DBC2B6C3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52" y="-3356877"/>
            <a:ext cx="15352609" cy="11512129"/>
          </a:xfrm>
        </p:spPr>
      </p:pic>
    </p:spTree>
    <p:extLst>
      <p:ext uri="{BB962C8B-B14F-4D97-AF65-F5344CB8AC3E}">
        <p14:creationId xmlns:p14="http://schemas.microsoft.com/office/powerpoint/2010/main" val="1728386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EFEEE9-A6B1-4352-B051-215641CC91A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84C6F5C7-8AE6-4B44-A801-4E97D6682588}"/>
              </a:ext>
            </a:extLst>
          </p:cNvPr>
          <p:cNvSpPr>
            <a:spLocks noGrp="1"/>
          </p:cNvSpPr>
          <p:nvPr>
            <p:ph type="title"/>
          </p:nvPr>
        </p:nvSpPr>
        <p:spPr/>
        <p:txBody>
          <a:bodyPr/>
          <a:lstStyle/>
          <a:p>
            <a:r>
              <a:rPr lang="en-US" b="1"/>
              <a:t>Patient Red Flags</a:t>
            </a:r>
          </a:p>
        </p:txBody>
      </p:sp>
      <p:sp>
        <p:nvSpPr>
          <p:cNvPr id="3" name="Content Placeholder 2">
            <a:extLst>
              <a:ext uri="{FF2B5EF4-FFF2-40B4-BE49-F238E27FC236}">
                <a16:creationId xmlns:a16="http://schemas.microsoft.com/office/drawing/2014/main" id="{32CF1B7A-FB98-4D9B-BA73-5D06B5C73257}"/>
              </a:ext>
            </a:extLst>
          </p:cNvPr>
          <p:cNvSpPr>
            <a:spLocks noGrp="1"/>
          </p:cNvSpPr>
          <p:nvPr>
            <p:ph idx="1"/>
          </p:nvPr>
        </p:nvSpPr>
        <p:spPr>
          <a:xfrm>
            <a:off x="904875" y="1690690"/>
            <a:ext cx="10448925" cy="3888579"/>
          </a:xfrm>
        </p:spPr>
        <p:txBody>
          <a:bodyPr>
            <a:normAutofit lnSpcReduction="10000"/>
          </a:bodyPr>
          <a:lstStyle/>
          <a:p>
            <a:r>
              <a:rPr lang="en-US" sz="2800" dirty="0"/>
              <a:t>Trouble signs</a:t>
            </a:r>
          </a:p>
          <a:p>
            <a:pPr lvl="1"/>
            <a:r>
              <a:rPr lang="en-US" sz="2400" dirty="0"/>
              <a:t>Patient is rude to staff</a:t>
            </a:r>
          </a:p>
          <a:p>
            <a:pPr lvl="1"/>
            <a:r>
              <a:rPr lang="en-US" sz="2400" dirty="0"/>
              <a:t>Patient tells you what treatment they need</a:t>
            </a:r>
          </a:p>
          <a:p>
            <a:pPr lvl="1"/>
            <a:r>
              <a:rPr lang="en-US" sz="2400" dirty="0"/>
              <a:t>Patient wants special handling</a:t>
            </a:r>
          </a:p>
          <a:p>
            <a:pPr lvl="1"/>
            <a:r>
              <a:rPr lang="en-US" sz="2400" dirty="0"/>
              <a:t>Patient terminated by prior dentist</a:t>
            </a:r>
          </a:p>
          <a:p>
            <a:pPr lvl="1"/>
            <a:r>
              <a:rPr lang="en-US" sz="2400" dirty="0"/>
              <a:t>Patient wants care you do not provide</a:t>
            </a:r>
          </a:p>
          <a:p>
            <a:pPr lvl="1"/>
            <a:r>
              <a:rPr lang="en-US" sz="2400" dirty="0"/>
              <a:t>Patient wants special appointments</a:t>
            </a:r>
          </a:p>
          <a:p>
            <a:pPr lvl="1"/>
            <a:r>
              <a:rPr lang="en-US" sz="2400" dirty="0"/>
              <a:t>Patient wants special billing arrangements</a:t>
            </a:r>
          </a:p>
          <a:p>
            <a:pPr lvl="1"/>
            <a:r>
              <a:rPr lang="en-US" sz="2400" dirty="0"/>
              <a:t>Patient misses appointments</a:t>
            </a:r>
          </a:p>
          <a:p>
            <a:pPr lvl="1"/>
            <a:r>
              <a:rPr lang="en-US" sz="2400" dirty="0"/>
              <a:t>Something just does not feel right</a:t>
            </a:r>
          </a:p>
          <a:p>
            <a:endParaRPr lang="en-US" dirty="0"/>
          </a:p>
        </p:txBody>
      </p:sp>
    </p:spTree>
    <p:extLst>
      <p:ext uri="{BB962C8B-B14F-4D97-AF65-F5344CB8AC3E}">
        <p14:creationId xmlns:p14="http://schemas.microsoft.com/office/powerpoint/2010/main" val="37555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384E5B-1BD6-4C5B-96AB-351C18D8EC5E}"/>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4649BF8-9B08-48F7-9740-D24BE1FFE76C}"/>
              </a:ext>
            </a:extLst>
          </p:cNvPr>
          <p:cNvSpPr>
            <a:spLocks noGrp="1"/>
          </p:cNvSpPr>
          <p:nvPr>
            <p:ph type="title"/>
          </p:nvPr>
        </p:nvSpPr>
        <p:spPr/>
        <p:txBody>
          <a:bodyPr/>
          <a:lstStyle/>
          <a:p>
            <a:r>
              <a:rPr lang="en-US" b="1"/>
              <a:t>Terminating the Patient Relationship</a:t>
            </a:r>
          </a:p>
        </p:txBody>
      </p:sp>
      <p:sp>
        <p:nvSpPr>
          <p:cNvPr id="3" name="Content Placeholder 2">
            <a:extLst>
              <a:ext uri="{FF2B5EF4-FFF2-40B4-BE49-F238E27FC236}">
                <a16:creationId xmlns:a16="http://schemas.microsoft.com/office/drawing/2014/main" id="{EED0DFCE-9EF6-43EE-82E8-C5CB06863D87}"/>
              </a:ext>
            </a:extLst>
          </p:cNvPr>
          <p:cNvSpPr>
            <a:spLocks noGrp="1"/>
          </p:cNvSpPr>
          <p:nvPr>
            <p:ph idx="1"/>
          </p:nvPr>
        </p:nvSpPr>
        <p:spPr/>
        <p:txBody>
          <a:bodyPr/>
          <a:lstStyle/>
          <a:p>
            <a:r>
              <a:rPr lang="en-US" sz="2800" dirty="0"/>
              <a:t>Possible Reasons to terminate</a:t>
            </a:r>
          </a:p>
          <a:p>
            <a:pPr lvl="1"/>
            <a:r>
              <a:rPr lang="en-US" sz="2400" dirty="0"/>
              <a:t>Failure to follow the treatment plan</a:t>
            </a:r>
          </a:p>
          <a:p>
            <a:pPr lvl="1"/>
            <a:r>
              <a:rPr lang="en-US" sz="2400" dirty="0"/>
              <a:t>Failure to keep appointments</a:t>
            </a:r>
          </a:p>
          <a:p>
            <a:pPr lvl="1"/>
            <a:r>
              <a:rPr lang="en-US" sz="2400" dirty="0"/>
              <a:t>Failure to comply with referrals</a:t>
            </a:r>
          </a:p>
          <a:p>
            <a:pPr lvl="1"/>
            <a:r>
              <a:rPr lang="en-US" sz="2400" dirty="0"/>
              <a:t>Failure to follow hygiene recommendations</a:t>
            </a:r>
          </a:p>
          <a:p>
            <a:pPr lvl="1"/>
            <a:r>
              <a:rPr lang="en-US" sz="2400" dirty="0"/>
              <a:t>Failure to cooperate with staff</a:t>
            </a:r>
          </a:p>
          <a:p>
            <a:pPr lvl="1"/>
            <a:r>
              <a:rPr lang="en-US" sz="2400" dirty="0"/>
              <a:t>Inappropriate behavior towards staff</a:t>
            </a:r>
          </a:p>
          <a:p>
            <a:pPr lvl="1"/>
            <a:r>
              <a:rPr lang="en-US" sz="2400" dirty="0"/>
              <a:t>Failure to pay for services</a:t>
            </a:r>
          </a:p>
          <a:p>
            <a:pPr lvl="1"/>
            <a:r>
              <a:rPr lang="en-US" sz="2400" dirty="0"/>
              <a:t>When the patient sues you</a:t>
            </a:r>
          </a:p>
          <a:p>
            <a:pPr lvl="1"/>
            <a:r>
              <a:rPr lang="en-US" sz="2400" dirty="0"/>
              <a:t>Breakdown of the Dr.-Patient relationship</a:t>
            </a:r>
          </a:p>
          <a:p>
            <a:endParaRPr lang="en-US" dirty="0"/>
          </a:p>
        </p:txBody>
      </p:sp>
    </p:spTree>
    <p:extLst>
      <p:ext uri="{BB962C8B-B14F-4D97-AF65-F5344CB8AC3E}">
        <p14:creationId xmlns:p14="http://schemas.microsoft.com/office/powerpoint/2010/main" val="21887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64EA89-3970-43C2-971E-6B5E6A8F0E76}"/>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4649BF8-9B08-48F7-9740-D24BE1FFE76C}"/>
              </a:ext>
            </a:extLst>
          </p:cNvPr>
          <p:cNvSpPr>
            <a:spLocks noGrp="1"/>
          </p:cNvSpPr>
          <p:nvPr>
            <p:ph type="title"/>
          </p:nvPr>
        </p:nvSpPr>
        <p:spPr/>
        <p:txBody>
          <a:bodyPr/>
          <a:lstStyle/>
          <a:p>
            <a:r>
              <a:rPr lang="en-US" b="1" dirty="0"/>
              <a:t>Terminating the Patient Relationship </a:t>
            </a:r>
            <a:r>
              <a:rPr lang="en-US" sz="2400" b="1" dirty="0"/>
              <a:t>(cont’d)</a:t>
            </a:r>
            <a:endParaRPr lang="en-US" b="1" dirty="0"/>
          </a:p>
        </p:txBody>
      </p:sp>
      <p:sp>
        <p:nvSpPr>
          <p:cNvPr id="3" name="Content Placeholder 2">
            <a:extLst>
              <a:ext uri="{FF2B5EF4-FFF2-40B4-BE49-F238E27FC236}">
                <a16:creationId xmlns:a16="http://schemas.microsoft.com/office/drawing/2014/main" id="{EED0DFCE-9EF6-43EE-82E8-C5CB06863D87}"/>
              </a:ext>
            </a:extLst>
          </p:cNvPr>
          <p:cNvSpPr>
            <a:spLocks noGrp="1"/>
          </p:cNvSpPr>
          <p:nvPr>
            <p:ph idx="1"/>
          </p:nvPr>
        </p:nvSpPr>
        <p:spPr/>
        <p:txBody>
          <a:bodyPr/>
          <a:lstStyle/>
          <a:p>
            <a:r>
              <a:rPr lang="en-US" sz="2800" dirty="0"/>
              <a:t>Before discharging a patient consider the following:</a:t>
            </a:r>
          </a:p>
          <a:p>
            <a:pPr lvl="1"/>
            <a:r>
              <a:rPr lang="en-US" sz="2400" dirty="0"/>
              <a:t>Discrimination issues</a:t>
            </a:r>
          </a:p>
          <a:p>
            <a:pPr lvl="1"/>
            <a:r>
              <a:rPr lang="en-US" sz="2400" dirty="0"/>
              <a:t>Managed care or other contracts</a:t>
            </a:r>
          </a:p>
          <a:p>
            <a:pPr lvl="1"/>
            <a:r>
              <a:rPr lang="en-US" sz="2400" dirty="0"/>
              <a:t>Medicare/Medicaid recipient</a:t>
            </a:r>
          </a:p>
          <a:p>
            <a:pPr lvl="1"/>
            <a:r>
              <a:rPr lang="en-US" sz="2400" dirty="0"/>
              <a:t>Legal ability to make health care decisions (minor, dementia, </a:t>
            </a:r>
            <a:r>
              <a:rPr lang="en-US" sz="2400" dirty="0" err="1"/>
              <a:t>etc</a:t>
            </a:r>
            <a:r>
              <a:rPr lang="en-US" sz="2400" dirty="0"/>
              <a:t>)</a:t>
            </a:r>
          </a:p>
          <a:p>
            <a:r>
              <a:rPr lang="en-US" sz="2800" dirty="0"/>
              <a:t>Other things to consider:</a:t>
            </a:r>
          </a:p>
          <a:p>
            <a:pPr lvl="1"/>
            <a:r>
              <a:rPr lang="en-US" sz="2400" dirty="0"/>
              <a:t>Patient’s current condition</a:t>
            </a:r>
          </a:p>
          <a:p>
            <a:pPr lvl="1"/>
            <a:r>
              <a:rPr lang="en-US" sz="2400" dirty="0"/>
              <a:t>Availability of other providers to care for the patient</a:t>
            </a:r>
          </a:p>
          <a:p>
            <a:pPr lvl="1"/>
            <a:r>
              <a:rPr lang="en-US" sz="2400" dirty="0"/>
              <a:t>Method of notifying the patient</a:t>
            </a:r>
          </a:p>
          <a:p>
            <a:endParaRPr lang="en-US" dirty="0"/>
          </a:p>
        </p:txBody>
      </p:sp>
    </p:spTree>
    <p:extLst>
      <p:ext uri="{BB962C8B-B14F-4D97-AF65-F5344CB8AC3E}">
        <p14:creationId xmlns:p14="http://schemas.microsoft.com/office/powerpoint/2010/main" val="330737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DAE7-3267-4D3A-A337-8D602BE99D49}"/>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4649BF8-9B08-48F7-9740-D24BE1FFE76C}"/>
              </a:ext>
            </a:extLst>
          </p:cNvPr>
          <p:cNvSpPr>
            <a:spLocks noGrp="1"/>
          </p:cNvSpPr>
          <p:nvPr>
            <p:ph type="title"/>
          </p:nvPr>
        </p:nvSpPr>
        <p:spPr/>
        <p:txBody>
          <a:bodyPr/>
          <a:lstStyle/>
          <a:p>
            <a:r>
              <a:rPr lang="en-US" b="1"/>
              <a:t>Terminating the Patient Relationship </a:t>
            </a:r>
            <a:r>
              <a:rPr lang="en-US" sz="2400" b="1"/>
              <a:t>(cont’d)</a:t>
            </a:r>
            <a:endParaRPr lang="en-US" b="1"/>
          </a:p>
        </p:txBody>
      </p:sp>
      <p:sp>
        <p:nvSpPr>
          <p:cNvPr id="3" name="Content Placeholder 2">
            <a:extLst>
              <a:ext uri="{FF2B5EF4-FFF2-40B4-BE49-F238E27FC236}">
                <a16:creationId xmlns:a16="http://schemas.microsoft.com/office/drawing/2014/main" id="{EED0DFCE-9EF6-43EE-82E8-C5CB06863D87}"/>
              </a:ext>
            </a:extLst>
          </p:cNvPr>
          <p:cNvSpPr>
            <a:spLocks noGrp="1"/>
          </p:cNvSpPr>
          <p:nvPr>
            <p:ph idx="1"/>
          </p:nvPr>
        </p:nvSpPr>
        <p:spPr/>
        <p:txBody>
          <a:bodyPr>
            <a:normAutofit fontScale="92500" lnSpcReduction="10000"/>
          </a:bodyPr>
          <a:lstStyle/>
          <a:p>
            <a:r>
              <a:rPr lang="en-US" dirty="0"/>
              <a:t>To avoid abandonment issues, you should not terminate care in the middle of treatment</a:t>
            </a:r>
          </a:p>
          <a:p>
            <a:pPr lvl="1"/>
            <a:r>
              <a:rPr lang="en-US" dirty="0"/>
              <a:t>RCW 18.32.683 The attending dentist, without reasonable cause, must not neglect, ignore, abandon, or refuse to complete the current procedure for a patient</a:t>
            </a:r>
          </a:p>
          <a:p>
            <a:pPr lvl="1"/>
            <a:r>
              <a:rPr lang="en-US" dirty="0"/>
              <a:t>If the dentist chooses to withdraw responsibility for a patient of record, the dentist shall:</a:t>
            </a:r>
          </a:p>
          <a:p>
            <a:pPr lvl="1"/>
            <a:r>
              <a:rPr lang="en-US" dirty="0"/>
              <a:t>(a) Advise the patient that termination of treatment is contemplated and that another dentist should be sought to complete the current procedure and for future care; and</a:t>
            </a:r>
          </a:p>
          <a:p>
            <a:pPr lvl="1"/>
            <a:r>
              <a:rPr lang="en-US" dirty="0"/>
              <a:t>(b) Advise the patient that the dentist will remain reasonably available under the circumstances for up to fifteen days from the date of such notice to render emergency care related to that current procedure.</a:t>
            </a:r>
          </a:p>
          <a:p>
            <a:pPr lvl="1"/>
            <a:endParaRPr lang="en-US" dirty="0"/>
          </a:p>
          <a:p>
            <a:r>
              <a:rPr lang="en-US" dirty="0"/>
              <a:t>Patient care best terminated once the treatment, or a phase of treatment has been completed</a:t>
            </a:r>
          </a:p>
          <a:p>
            <a:endParaRPr lang="en-US" dirty="0"/>
          </a:p>
        </p:txBody>
      </p:sp>
    </p:spTree>
    <p:extLst>
      <p:ext uri="{BB962C8B-B14F-4D97-AF65-F5344CB8AC3E}">
        <p14:creationId xmlns:p14="http://schemas.microsoft.com/office/powerpoint/2010/main" val="32710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DAE7-3267-4D3A-A337-8D602BE99D49}"/>
              </a:ext>
            </a:extLst>
          </p:cNvPr>
          <p:cNvSpPr>
            <a:spLocks noGrp="1"/>
          </p:cNvSpPr>
          <p:nvPr>
            <p:ph type="body" sz="quarter" idx="10"/>
          </p:nvPr>
        </p:nvSpPr>
        <p:spPr>
          <a:xfrm>
            <a:off x="3037417" y="5353050"/>
            <a:ext cx="6096000" cy="1008700"/>
          </a:xfrm>
        </p:spPr>
        <p:txBody>
          <a:bodyPr/>
          <a:lstStyle/>
          <a:p>
            <a:r>
              <a:rPr lang="en-US">
                <a:solidFill>
                  <a:schemeClr val="tx1"/>
                </a:solidFill>
              </a:rPr>
              <a:t>Oregon Medical Board</a:t>
            </a:r>
          </a:p>
          <a:p>
            <a:r>
              <a:rPr lang="en-US">
                <a:solidFill>
                  <a:schemeClr val="tx1"/>
                </a:solidFill>
              </a:rPr>
              <a:t>https://www.oregon.gov/omb/board/philosophy/pages/ending-the-patient-physician-relationship.aspx</a:t>
            </a:r>
          </a:p>
        </p:txBody>
      </p:sp>
      <p:sp>
        <p:nvSpPr>
          <p:cNvPr id="2" name="Title 1">
            <a:extLst>
              <a:ext uri="{FF2B5EF4-FFF2-40B4-BE49-F238E27FC236}">
                <a16:creationId xmlns:a16="http://schemas.microsoft.com/office/drawing/2014/main" id="{14649BF8-9B08-48F7-9740-D24BE1FFE76C}"/>
              </a:ext>
            </a:extLst>
          </p:cNvPr>
          <p:cNvSpPr>
            <a:spLocks noGrp="1"/>
          </p:cNvSpPr>
          <p:nvPr>
            <p:ph type="title"/>
          </p:nvPr>
        </p:nvSpPr>
        <p:spPr/>
        <p:txBody>
          <a:bodyPr/>
          <a:lstStyle/>
          <a:p>
            <a:r>
              <a:rPr lang="en-US" b="1"/>
              <a:t>Terminating the Patient Relationship </a:t>
            </a:r>
            <a:r>
              <a:rPr lang="en-US" sz="2400" b="1"/>
              <a:t>(cont’d)</a:t>
            </a:r>
            <a:endParaRPr lang="en-US" b="1"/>
          </a:p>
        </p:txBody>
      </p:sp>
      <p:sp>
        <p:nvSpPr>
          <p:cNvPr id="3" name="Content Placeholder 2">
            <a:extLst>
              <a:ext uri="{FF2B5EF4-FFF2-40B4-BE49-F238E27FC236}">
                <a16:creationId xmlns:a16="http://schemas.microsoft.com/office/drawing/2014/main" id="{EED0DFCE-9EF6-43EE-82E8-C5CB06863D87}"/>
              </a:ext>
            </a:extLst>
          </p:cNvPr>
          <p:cNvSpPr>
            <a:spLocks noGrp="1"/>
          </p:cNvSpPr>
          <p:nvPr>
            <p:ph idx="1"/>
          </p:nvPr>
        </p:nvSpPr>
        <p:spPr/>
        <p:txBody>
          <a:bodyPr>
            <a:normAutofit fontScale="92500" lnSpcReduction="10000"/>
          </a:bodyPr>
          <a:lstStyle/>
          <a:p>
            <a:r>
              <a:rPr lang="en-US"/>
              <a:t>When a licensee terminates the provider-patient relationship, the licensee must provide appropriate written notice to the patient or the patient's representative sufficiently far in advance (at least 30 days) to allow other medical care to be secured. The written notification should indicate resources that might assist the patient in establishing care with a new provider; however, the discharging licensee is not required to refer the patient to a specific provider or practice. The licensee must ensure that the patient has access to their medical records, and the notice should instruct the patient on how to obtain or transfer those records to their new health care provider. When possible, the letter to the patient and/or to the patient's responsible party should include the reason for ending the provider-patient relationship, but the decision to provide or not provide that explanation is up to the licensee and may be dependent upon the situation.</a:t>
            </a:r>
          </a:p>
        </p:txBody>
      </p:sp>
    </p:spTree>
    <p:extLst>
      <p:ext uri="{BB962C8B-B14F-4D97-AF65-F5344CB8AC3E}">
        <p14:creationId xmlns:p14="http://schemas.microsoft.com/office/powerpoint/2010/main" val="367170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32DBA6-0972-4794-BC23-B3382B75E61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6B51A16E-BA7D-44C0-9F16-617C066A5F5F}"/>
              </a:ext>
            </a:extLst>
          </p:cNvPr>
          <p:cNvSpPr>
            <a:spLocks noGrp="1"/>
          </p:cNvSpPr>
          <p:nvPr>
            <p:ph type="title"/>
          </p:nvPr>
        </p:nvSpPr>
        <p:spPr>
          <a:xfrm>
            <a:off x="838200" y="646589"/>
            <a:ext cx="10515600" cy="1020655"/>
          </a:xfrm>
        </p:spPr>
        <p:txBody>
          <a:bodyPr/>
          <a:lstStyle/>
          <a:p>
            <a:r>
              <a:rPr lang="en-US" b="1"/>
              <a:t>Malpractice Statistics</a:t>
            </a:r>
          </a:p>
        </p:txBody>
      </p:sp>
      <p:sp>
        <p:nvSpPr>
          <p:cNvPr id="3" name="Content Placeholder 2">
            <a:extLst>
              <a:ext uri="{FF2B5EF4-FFF2-40B4-BE49-F238E27FC236}">
                <a16:creationId xmlns:a16="http://schemas.microsoft.com/office/drawing/2014/main" id="{6F85C7C0-B6A8-4388-96B0-9E186D5735E8}"/>
              </a:ext>
            </a:extLst>
          </p:cNvPr>
          <p:cNvSpPr>
            <a:spLocks noGrp="1"/>
          </p:cNvSpPr>
          <p:nvPr>
            <p:ph idx="1"/>
          </p:nvPr>
        </p:nvSpPr>
        <p:spPr/>
        <p:txBody>
          <a:bodyPr/>
          <a:lstStyle/>
          <a:p>
            <a:pPr marL="0" indent="0">
              <a:buNone/>
            </a:pPr>
            <a:r>
              <a:rPr lang="en-US" dirty="0"/>
              <a:t>Washington State 2017-21 3507 claims (medical and dental)</a:t>
            </a:r>
          </a:p>
          <a:p>
            <a:r>
              <a:rPr lang="en-US" dirty="0"/>
              <a:t>46.1% resulted in payment (average $493,786)</a:t>
            </a:r>
          </a:p>
          <a:p>
            <a:pPr lvl="1"/>
            <a:r>
              <a:rPr lang="en-US" dirty="0">
                <a:solidFill>
                  <a:srgbClr val="374151"/>
                </a:solidFill>
                <a:latin typeface="Proxima Nova"/>
              </a:rPr>
              <a:t>$798 million in 1,617 claims</a:t>
            </a:r>
          </a:p>
          <a:p>
            <a:pPr lvl="1"/>
            <a:r>
              <a:rPr lang="en-US" dirty="0">
                <a:solidFill>
                  <a:srgbClr val="374151"/>
                </a:solidFill>
                <a:latin typeface="Proxima Nova"/>
              </a:rPr>
              <a:t>13.4% greater than $1M</a:t>
            </a:r>
          </a:p>
          <a:p>
            <a:pPr lvl="1"/>
            <a:r>
              <a:rPr lang="en-US" dirty="0">
                <a:solidFill>
                  <a:srgbClr val="374151"/>
                </a:solidFill>
                <a:latin typeface="Proxima Nova"/>
              </a:rPr>
              <a:t>Longer the claim went on the higher the payment</a:t>
            </a:r>
          </a:p>
          <a:p>
            <a:r>
              <a:rPr lang="en-US" dirty="0"/>
              <a:t>Defense costs: $229 million to defend 3018 claims</a:t>
            </a:r>
          </a:p>
          <a:p>
            <a:pPr lvl="1"/>
            <a:r>
              <a:rPr lang="en-US" dirty="0">
                <a:solidFill>
                  <a:srgbClr val="374151"/>
                </a:solidFill>
                <a:latin typeface="Proxima Nova"/>
              </a:rPr>
              <a:t>$74,325 per claim</a:t>
            </a:r>
          </a:p>
          <a:p>
            <a:pPr lvl="1"/>
            <a:endParaRPr lang="en-US" dirty="0">
              <a:solidFill>
                <a:srgbClr val="374151"/>
              </a:solidFill>
              <a:latin typeface="Proxima Nova"/>
            </a:endParaRPr>
          </a:p>
          <a:p>
            <a:pPr marL="365760" lvl="1" indent="0">
              <a:buNone/>
            </a:pPr>
            <a:endParaRPr lang="en-US" dirty="0"/>
          </a:p>
          <a:p>
            <a:pPr marL="365760" lvl="1" indent="0">
              <a:buNone/>
            </a:pPr>
            <a:endParaRPr lang="en-US" dirty="0"/>
          </a:p>
          <a:p>
            <a:pPr marL="365760" lvl="1" indent="0">
              <a:buNone/>
            </a:pPr>
            <a:r>
              <a:rPr lang="en-US" dirty="0"/>
              <a:t>https://www.insurance.wa.gov/sites/default/files/documents/2022-medical-malpctice-annual-report</a:t>
            </a:r>
          </a:p>
        </p:txBody>
      </p:sp>
    </p:spTree>
    <p:extLst>
      <p:ext uri="{BB962C8B-B14F-4D97-AF65-F5344CB8AC3E}">
        <p14:creationId xmlns:p14="http://schemas.microsoft.com/office/powerpoint/2010/main" val="25438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797D6E-7FE9-4D5C-8C7D-33C43E9E7524}"/>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B9734348-8203-4B03-8874-262CB108DFE2}"/>
              </a:ext>
            </a:extLst>
          </p:cNvPr>
          <p:cNvSpPr>
            <a:spLocks noGrp="1"/>
          </p:cNvSpPr>
          <p:nvPr>
            <p:ph type="title"/>
          </p:nvPr>
        </p:nvSpPr>
        <p:spPr/>
        <p:txBody>
          <a:bodyPr/>
          <a:lstStyle/>
          <a:p>
            <a:r>
              <a:rPr lang="en-US" b="1" dirty="0"/>
              <a:t>When You Terminate </a:t>
            </a:r>
            <a:r>
              <a:rPr lang="en-US" b="1"/>
              <a:t>the Relationship</a:t>
            </a:r>
            <a:endParaRPr lang="en-US" b="1" dirty="0"/>
          </a:p>
        </p:txBody>
      </p:sp>
      <p:sp>
        <p:nvSpPr>
          <p:cNvPr id="3" name="Content Placeholder 2">
            <a:extLst>
              <a:ext uri="{FF2B5EF4-FFF2-40B4-BE49-F238E27FC236}">
                <a16:creationId xmlns:a16="http://schemas.microsoft.com/office/drawing/2014/main" id="{4585104E-4F0C-465A-9B97-2B2DAD6DF773}"/>
              </a:ext>
            </a:extLst>
          </p:cNvPr>
          <p:cNvSpPr>
            <a:spLocks noGrp="1"/>
          </p:cNvSpPr>
          <p:nvPr>
            <p:ph idx="1"/>
          </p:nvPr>
        </p:nvSpPr>
        <p:spPr>
          <a:xfrm>
            <a:off x="871537" y="1314450"/>
            <a:ext cx="10448925" cy="4761068"/>
          </a:xfrm>
        </p:spPr>
        <p:txBody>
          <a:bodyPr>
            <a:normAutofit fontScale="70000" lnSpcReduction="20000"/>
          </a:bodyPr>
          <a:lstStyle/>
          <a:p>
            <a:r>
              <a:rPr lang="en-US" sz="3800" dirty="0"/>
              <a:t>Notify the patient in writing and document in record</a:t>
            </a:r>
          </a:p>
          <a:p>
            <a:r>
              <a:rPr lang="en-US" sz="3800" dirty="0"/>
              <a:t>Offer emergency care for 30 days</a:t>
            </a:r>
          </a:p>
          <a:p>
            <a:r>
              <a:rPr lang="en-US" sz="3800" dirty="0"/>
              <a:t>Include local referral sources in letter to patient</a:t>
            </a:r>
          </a:p>
          <a:p>
            <a:r>
              <a:rPr lang="en-US" sz="3800" dirty="0"/>
              <a:t>Offer to forward a copy of the patient’s dental record to the new provider</a:t>
            </a:r>
          </a:p>
          <a:p>
            <a:r>
              <a:rPr lang="en-US" sz="3800" dirty="0"/>
              <a:t>Consider discussing risks of not seeking treatment</a:t>
            </a:r>
          </a:p>
          <a:p>
            <a:r>
              <a:rPr lang="en-US" sz="3800" dirty="0"/>
              <a:t>Send letter by certified mail, return receipt requested</a:t>
            </a:r>
          </a:p>
          <a:p>
            <a:r>
              <a:rPr lang="en-US" sz="3800" dirty="0"/>
              <a:t>Place copy of letter and delivery receipt into patient’s chart</a:t>
            </a:r>
          </a:p>
          <a:p>
            <a:r>
              <a:rPr lang="en-US" sz="3800" dirty="0"/>
              <a:t>If letter returned unclaimed, send copy of letter through normal mail route and document the same</a:t>
            </a:r>
          </a:p>
          <a:p>
            <a:r>
              <a:rPr lang="en-US" sz="3800" dirty="0"/>
              <a:t>Notify the staff</a:t>
            </a:r>
          </a:p>
          <a:p>
            <a:r>
              <a:rPr lang="en-US" sz="3800" dirty="0"/>
              <a:t>Do not take the patient back</a:t>
            </a:r>
          </a:p>
          <a:p>
            <a:pPr marL="0" indent="0">
              <a:buNone/>
            </a:pPr>
            <a:endParaRPr lang="en-US" dirty="0"/>
          </a:p>
        </p:txBody>
      </p:sp>
    </p:spTree>
    <p:extLst>
      <p:ext uri="{BB962C8B-B14F-4D97-AF65-F5344CB8AC3E}">
        <p14:creationId xmlns:p14="http://schemas.microsoft.com/office/powerpoint/2010/main" val="349761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A5E524-B024-4DE7-851A-5EB84A2ECCD1}"/>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B9734348-8203-4B03-8874-262CB108DFE2}"/>
              </a:ext>
            </a:extLst>
          </p:cNvPr>
          <p:cNvSpPr>
            <a:spLocks noGrp="1"/>
          </p:cNvSpPr>
          <p:nvPr>
            <p:ph type="title"/>
          </p:nvPr>
        </p:nvSpPr>
        <p:spPr/>
        <p:txBody>
          <a:bodyPr/>
          <a:lstStyle/>
          <a:p>
            <a:r>
              <a:rPr lang="en-US" b="1" dirty="0"/>
              <a:t>Sample Termination Letter</a:t>
            </a:r>
          </a:p>
        </p:txBody>
      </p:sp>
      <p:sp>
        <p:nvSpPr>
          <p:cNvPr id="8" name="Content Placeholder 7">
            <a:extLst>
              <a:ext uri="{FF2B5EF4-FFF2-40B4-BE49-F238E27FC236}">
                <a16:creationId xmlns:a16="http://schemas.microsoft.com/office/drawing/2014/main" id="{3E7078D8-A6AD-4F14-8815-DD34645E6BB6}"/>
              </a:ext>
            </a:extLst>
          </p:cNvPr>
          <p:cNvSpPr>
            <a:spLocks noGrp="1"/>
          </p:cNvSpPr>
          <p:nvPr>
            <p:ph idx="1"/>
          </p:nvPr>
        </p:nvSpPr>
        <p:spPr>
          <a:xfrm>
            <a:off x="904875" y="1323976"/>
            <a:ext cx="10448925" cy="4863990"/>
          </a:xfrm>
        </p:spPr>
        <p:txBody>
          <a:bodyPr lIns="91440" tIns="45720" rIns="91440" bIns="45720" anchor="t">
            <a:normAutofit fontScale="85000" lnSpcReduction="20000"/>
          </a:bodyPr>
          <a:lstStyle/>
          <a:p>
            <a:pPr marL="0" indent="0">
              <a:buNone/>
            </a:pPr>
            <a:r>
              <a:rPr lang="en-US" dirty="0">
                <a:latin typeface="Arial"/>
                <a:cs typeface="Arial"/>
              </a:rPr>
              <a:t>Date</a:t>
            </a:r>
          </a:p>
          <a:p>
            <a:pPr marL="0" indent="0">
              <a:buNone/>
            </a:pPr>
            <a:r>
              <a:rPr lang="en-US" dirty="0">
                <a:latin typeface="Arial"/>
                <a:cs typeface="Arial"/>
              </a:rPr>
              <a:t>Dear </a:t>
            </a:r>
            <a:r>
              <a:rPr lang="en-US" dirty="0" err="1">
                <a:latin typeface="Arial"/>
                <a:cs typeface="Arial"/>
              </a:rPr>
              <a:t>Mr</a:t>
            </a:r>
            <a:r>
              <a:rPr lang="en-US" dirty="0">
                <a:latin typeface="Arial"/>
                <a:cs typeface="Arial"/>
              </a:rPr>
              <a:t>/</a:t>
            </a:r>
            <a:r>
              <a:rPr lang="en-US" dirty="0" err="1">
                <a:latin typeface="Arial"/>
                <a:cs typeface="Arial"/>
              </a:rPr>
              <a:t>Ms</a:t>
            </a:r>
            <a:r>
              <a:rPr lang="en-US" dirty="0">
                <a:latin typeface="Arial"/>
                <a:cs typeface="Arial"/>
              </a:rPr>
              <a:t>  </a:t>
            </a:r>
            <a:endParaRPr lang="en-US" dirty="0"/>
          </a:p>
          <a:p>
            <a:pPr marL="0" indent="0">
              <a:buNone/>
            </a:pPr>
            <a:r>
              <a:rPr lang="en-US" dirty="0">
                <a:latin typeface="Arial"/>
                <a:cs typeface="Arial"/>
              </a:rPr>
              <a:t>     This is to inform you that your treatment is being discontinued due to failure to follow through with recommended treatment.  I regret that this action is necessary, however I am willing to see you on an emergency basis during the next 30 days while you find a substitute source of treatment.  Copies of your dental records will be provided to you or your new dentist upon receipt of a signed and dated written request from you.  We have release forms available.  </a:t>
            </a:r>
            <a:endParaRPr lang="en-US" dirty="0"/>
          </a:p>
          <a:p>
            <a:pPr marL="0" indent="0">
              <a:buNone/>
            </a:pPr>
            <a:r>
              <a:rPr lang="en-US" dirty="0">
                <a:latin typeface="Arial"/>
                <a:cs typeface="Arial"/>
              </a:rPr>
              <a:t>     You are reminded that your last examination on (     ) you were diagnosed with periodontal disease.  Initial scaling and root planning was completed on (    ) and periodontal maintenance appointments were recommended every three months as part of the periodontal treatment regime.  As I have not had a chance to examine you in over a year, I cannot comment on your current oral health condition.  Failure to seek treatment may result in increased risks of dental disease that could shorten the life span of your restorations as well as the teeth themselves.</a:t>
            </a:r>
          </a:p>
          <a:p>
            <a:pPr marL="0" indent="0">
              <a:buNone/>
            </a:pPr>
            <a:r>
              <a:rPr lang="en-US" dirty="0">
                <a:latin typeface="Arial"/>
                <a:cs typeface="Arial"/>
              </a:rPr>
              <a:t>     I will be glad to consult with your new dentist regarding your dental needs at any time in the future.  If you need help in finding a new dentist you can call the Seattle-King County Dental Society at 206-443-7607.</a:t>
            </a:r>
          </a:p>
          <a:p>
            <a:pPr marL="0" indent="0">
              <a:buNone/>
            </a:pPr>
            <a:r>
              <a:rPr lang="en-US" dirty="0">
                <a:latin typeface="Arial"/>
                <a:cs typeface="Arial"/>
              </a:rPr>
              <a:t>					Sincerely,</a:t>
            </a:r>
            <a:endParaRPr lang="en-US" sz="1800" dirty="0">
              <a:latin typeface="Arial"/>
              <a:cs typeface="Arial"/>
            </a:endParaRPr>
          </a:p>
        </p:txBody>
      </p:sp>
    </p:spTree>
    <p:extLst>
      <p:ext uri="{BB962C8B-B14F-4D97-AF65-F5344CB8AC3E}">
        <p14:creationId xmlns:p14="http://schemas.microsoft.com/office/powerpoint/2010/main" val="1491894763"/>
      </p:ext>
    </p:extLst>
  </p:cSld>
  <p:clrMapOvr>
    <a:masterClrMapping/>
  </p:clrMapOvr>
  <p:extLst>
    <p:ext uri="{6950BFC3-D8DA-4A85-94F7-54DA5524770B}">
      <p188:commentRel xmlns:p188="http://schemas.microsoft.com/office/powerpoint/2018/8/main" r:id="rId2"/>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C38AE9-DC4A-4BFC-B377-20C954BBA404}"/>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82C58943-8772-4F9B-BF85-C11A780923AE}"/>
              </a:ext>
            </a:extLst>
          </p:cNvPr>
          <p:cNvSpPr>
            <a:spLocks noGrp="1"/>
          </p:cNvSpPr>
          <p:nvPr>
            <p:ph type="title"/>
          </p:nvPr>
        </p:nvSpPr>
        <p:spPr/>
        <p:txBody>
          <a:bodyPr/>
          <a:lstStyle/>
          <a:p>
            <a:r>
              <a:rPr lang="en-US" b="1"/>
              <a:t>Refunds</a:t>
            </a:r>
          </a:p>
        </p:txBody>
      </p:sp>
      <p:sp>
        <p:nvSpPr>
          <p:cNvPr id="3" name="Content Placeholder 2">
            <a:extLst>
              <a:ext uri="{FF2B5EF4-FFF2-40B4-BE49-F238E27FC236}">
                <a16:creationId xmlns:a16="http://schemas.microsoft.com/office/drawing/2014/main" id="{8CC69BEE-FD96-42B6-87CB-6AAD688BF5A8}"/>
              </a:ext>
            </a:extLst>
          </p:cNvPr>
          <p:cNvSpPr>
            <a:spLocks noGrp="1"/>
          </p:cNvSpPr>
          <p:nvPr>
            <p:ph idx="1"/>
          </p:nvPr>
        </p:nvSpPr>
        <p:spPr/>
        <p:txBody>
          <a:bodyPr/>
          <a:lstStyle/>
          <a:p>
            <a:r>
              <a:rPr lang="en-US" sz="2800" dirty="0"/>
              <a:t>Are not an admission of guilt</a:t>
            </a:r>
          </a:p>
          <a:p>
            <a:r>
              <a:rPr lang="en-US" sz="2800" dirty="0"/>
              <a:t>Are not reportable to the NPDB</a:t>
            </a:r>
          </a:p>
          <a:p>
            <a:pPr lvl="1"/>
            <a:r>
              <a:rPr lang="en-US" sz="2400" dirty="0"/>
              <a:t>Exception:  Peer review refund from corporation</a:t>
            </a:r>
          </a:p>
          <a:p>
            <a:r>
              <a:rPr lang="en-US" sz="2800" dirty="0"/>
              <a:t>Deflect a potential claim or Board complaint</a:t>
            </a:r>
          </a:p>
          <a:p>
            <a:r>
              <a:rPr lang="en-US" sz="2800" dirty="0"/>
              <a:t>Patient should sign a release form</a:t>
            </a:r>
          </a:p>
          <a:p>
            <a:pPr lvl="1"/>
            <a:r>
              <a:rPr lang="en-US" sz="2400" dirty="0"/>
              <a:t>Negotiated amount</a:t>
            </a:r>
          </a:p>
          <a:p>
            <a:pPr lvl="1"/>
            <a:r>
              <a:rPr lang="en-US" sz="2400" dirty="0"/>
              <a:t>Confidential</a:t>
            </a:r>
          </a:p>
          <a:p>
            <a:r>
              <a:rPr lang="en-US" sz="2800" dirty="0"/>
              <a:t>Must also reimburse any payments from Dental Benefit plans</a:t>
            </a:r>
          </a:p>
          <a:p>
            <a:endParaRPr lang="en-US" dirty="0"/>
          </a:p>
        </p:txBody>
      </p:sp>
    </p:spTree>
    <p:extLst>
      <p:ext uri="{BB962C8B-B14F-4D97-AF65-F5344CB8AC3E}">
        <p14:creationId xmlns:p14="http://schemas.microsoft.com/office/powerpoint/2010/main" val="10849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56B75-0186-34FF-40D6-D5189545CE2E}"/>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9CCBFB88-2F95-A47D-6D02-FCDA60E48148}"/>
              </a:ext>
            </a:extLst>
          </p:cNvPr>
          <p:cNvSpPr>
            <a:spLocks noGrp="1"/>
          </p:cNvSpPr>
          <p:nvPr>
            <p:ph type="title"/>
          </p:nvPr>
        </p:nvSpPr>
        <p:spPr/>
        <p:txBody>
          <a:bodyPr/>
          <a:lstStyle/>
          <a:p>
            <a:r>
              <a:rPr lang="en-US" b="1"/>
              <a:t>Collections</a:t>
            </a:r>
          </a:p>
        </p:txBody>
      </p:sp>
      <p:sp>
        <p:nvSpPr>
          <p:cNvPr id="4" name="Content Placeholder 3">
            <a:extLst>
              <a:ext uri="{FF2B5EF4-FFF2-40B4-BE49-F238E27FC236}">
                <a16:creationId xmlns:a16="http://schemas.microsoft.com/office/drawing/2014/main" id="{EF6EA460-51A3-1D54-9228-709317D4D0BF}"/>
              </a:ext>
            </a:extLst>
          </p:cNvPr>
          <p:cNvSpPr>
            <a:spLocks noGrp="1"/>
          </p:cNvSpPr>
          <p:nvPr>
            <p:ph idx="1"/>
          </p:nvPr>
        </p:nvSpPr>
        <p:spPr/>
        <p:txBody>
          <a:bodyPr/>
          <a:lstStyle/>
          <a:p>
            <a:r>
              <a:rPr lang="en-US" sz="2800" dirty="0"/>
              <a:t>Doctor must be notified before patient sent to collections</a:t>
            </a:r>
          </a:p>
          <a:p>
            <a:pPr lvl="1"/>
            <a:r>
              <a:rPr lang="en-US" sz="2400" dirty="0"/>
              <a:t>May want to personally discuss with patient</a:t>
            </a:r>
          </a:p>
          <a:p>
            <a:r>
              <a:rPr lang="en-US" sz="2800" dirty="0"/>
              <a:t>Avoid letting balances become too large</a:t>
            </a:r>
          </a:p>
          <a:p>
            <a:r>
              <a:rPr lang="en-US" sz="2800" dirty="0"/>
              <a:t>Frequently lead to complaints</a:t>
            </a:r>
          </a:p>
          <a:p>
            <a:pPr marL="365760" lvl="1" indent="0">
              <a:buNone/>
            </a:pPr>
            <a:endParaRPr lang="en-US" dirty="0"/>
          </a:p>
        </p:txBody>
      </p:sp>
    </p:spTree>
    <p:extLst>
      <p:ext uri="{BB962C8B-B14F-4D97-AF65-F5344CB8AC3E}">
        <p14:creationId xmlns:p14="http://schemas.microsoft.com/office/powerpoint/2010/main" val="1788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9" name="Picture 5" descr="DSCF0201"/>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2277534" y="292100"/>
            <a:ext cx="7636933" cy="5727700"/>
          </a:xfrm>
          <a:noFill/>
        </p:spPr>
      </p:pic>
      <p:pic>
        <p:nvPicPr>
          <p:cNvPr id="62470" name="Picture 6" descr="DSCF0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951" y="388951"/>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7"/>
          <p:cNvSpPr txBox="1">
            <a:spLocks noChangeArrowheads="1"/>
          </p:cNvSpPr>
          <p:nvPr/>
        </p:nvSpPr>
        <p:spPr bwMode="auto">
          <a:xfrm>
            <a:off x="3581400" y="5486400"/>
            <a:ext cx="518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4E46E"/>
                </a:solidFill>
                <a:effectLst/>
                <a:uLnTx/>
                <a:uFillTx/>
                <a:latin typeface="Times New Roman" panose="02020603050405020304" pitchFamily="18" charset="0"/>
                <a:ea typeface="+mn-ea"/>
                <a:cs typeface="+mn-cs"/>
              </a:rPr>
              <a:t>The End</a:t>
            </a:r>
          </a:p>
        </p:txBody>
      </p:sp>
    </p:spTree>
    <p:extLst>
      <p:ext uri="{BB962C8B-B14F-4D97-AF65-F5344CB8AC3E}">
        <p14:creationId xmlns:p14="http://schemas.microsoft.com/office/powerpoint/2010/main" val="3893011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62469"/>
                                        </p:tgtEl>
                                      </p:cBhvr>
                                    </p:animEffect>
                                    <p:set>
                                      <p:cBhvr>
                                        <p:cTn id="7" dur="1" fill="hold">
                                          <p:stCondLst>
                                            <p:cond delay="1999"/>
                                          </p:stCondLst>
                                        </p:cTn>
                                        <p:tgtEl>
                                          <p:spTgt spid="62469"/>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fade">
                                      <p:cBhvr>
                                        <p:cTn id="11" dur="2000"/>
                                        <p:tgtEl>
                                          <p:spTgt spid="6247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2471"/>
                                        </p:tgtEl>
                                        <p:attrNameLst>
                                          <p:attrName>style.visibility</p:attrName>
                                        </p:attrNameLst>
                                      </p:cBhvr>
                                      <p:to>
                                        <p:strVal val="visible"/>
                                      </p:to>
                                    </p:set>
                                    <p:animEffect transition="in" filter="fade">
                                      <p:cBhvr>
                                        <p:cTn id="14" dur="2000"/>
                                        <p:tgtEl>
                                          <p:spTgt spid="62471"/>
                                        </p:tgtEl>
                                      </p:cBhvr>
                                    </p:animEffect>
                                  </p:childTnLst>
                                </p:cTn>
                              </p:par>
                            </p:childTnLst>
                          </p:cTn>
                        </p:par>
                        <p:par>
                          <p:cTn id="15" fill="hold" nodeType="afterGroup">
                            <p:stCondLst>
                              <p:cond delay="4000"/>
                            </p:stCondLst>
                            <p:childTnLst>
                              <p:par>
                                <p:cTn id="16" presetID="2" presetClass="exit" presetSubtype="9" fill="hold" nodeType="afterEffect">
                                  <p:stCondLst>
                                    <p:cond delay="4000"/>
                                  </p:stCondLst>
                                  <p:childTnLst>
                                    <p:anim calcmode="lin" valueType="num">
                                      <p:cBhvr additive="base">
                                        <p:cTn id="17" dur="2000"/>
                                        <p:tgtEl>
                                          <p:spTgt spid="62470"/>
                                        </p:tgtEl>
                                        <p:attrNameLst>
                                          <p:attrName>ppt_x</p:attrName>
                                        </p:attrNameLst>
                                      </p:cBhvr>
                                      <p:tavLst>
                                        <p:tav tm="0">
                                          <p:val>
                                            <p:strVal val="ppt_x"/>
                                          </p:val>
                                        </p:tav>
                                        <p:tav tm="100000">
                                          <p:val>
                                            <p:strVal val="0-ppt_w/2"/>
                                          </p:val>
                                        </p:tav>
                                      </p:tavLst>
                                    </p:anim>
                                    <p:anim calcmode="lin" valueType="num">
                                      <p:cBhvr additive="base">
                                        <p:cTn id="18" dur="2000"/>
                                        <p:tgtEl>
                                          <p:spTgt spid="62470"/>
                                        </p:tgtEl>
                                        <p:attrNameLst>
                                          <p:attrName>ppt_y</p:attrName>
                                        </p:attrNameLst>
                                      </p:cBhvr>
                                      <p:tavLst>
                                        <p:tav tm="0">
                                          <p:val>
                                            <p:strVal val="ppt_y"/>
                                          </p:val>
                                        </p:tav>
                                        <p:tav tm="100000">
                                          <p:val>
                                            <p:strVal val="0-ppt_h/2"/>
                                          </p:val>
                                        </p:tav>
                                      </p:tavLst>
                                    </p:anim>
                                    <p:set>
                                      <p:cBhvr>
                                        <p:cTn id="19" dur="1" fill="hold">
                                          <p:stCondLst>
                                            <p:cond delay="1999"/>
                                          </p:stCondLst>
                                        </p:cTn>
                                        <p:tgtEl>
                                          <p:spTgt spid="624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32DBA6-0972-4794-BC23-B3382B75E610}"/>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6B51A16E-BA7D-44C0-9F16-617C066A5F5F}"/>
              </a:ext>
            </a:extLst>
          </p:cNvPr>
          <p:cNvSpPr>
            <a:spLocks noGrp="1"/>
          </p:cNvSpPr>
          <p:nvPr>
            <p:ph type="title"/>
          </p:nvPr>
        </p:nvSpPr>
        <p:spPr>
          <a:xfrm>
            <a:off x="838200" y="646589"/>
            <a:ext cx="10515600" cy="1020655"/>
          </a:xfrm>
        </p:spPr>
        <p:txBody>
          <a:bodyPr/>
          <a:lstStyle/>
          <a:p>
            <a:r>
              <a:rPr lang="en-US" b="1"/>
              <a:t>Malpractice Statistics</a:t>
            </a:r>
          </a:p>
        </p:txBody>
      </p:sp>
      <p:sp>
        <p:nvSpPr>
          <p:cNvPr id="3" name="Content Placeholder 2">
            <a:extLst>
              <a:ext uri="{FF2B5EF4-FFF2-40B4-BE49-F238E27FC236}">
                <a16:creationId xmlns:a16="http://schemas.microsoft.com/office/drawing/2014/main" id="{6F85C7C0-B6A8-4388-96B0-9E186D5735E8}"/>
              </a:ext>
            </a:extLst>
          </p:cNvPr>
          <p:cNvSpPr>
            <a:spLocks noGrp="1"/>
          </p:cNvSpPr>
          <p:nvPr>
            <p:ph idx="1"/>
          </p:nvPr>
        </p:nvSpPr>
        <p:spPr/>
        <p:txBody>
          <a:bodyPr/>
          <a:lstStyle/>
          <a:p>
            <a:r>
              <a:rPr lang="en-US" dirty="0"/>
              <a:t>Washington State 2017-21 259 Dental group or practice claims</a:t>
            </a:r>
          </a:p>
          <a:p>
            <a:pPr lvl="1"/>
            <a:r>
              <a:rPr lang="en-US" dirty="0"/>
              <a:t>45.6% resulted in payment (average $115,870)</a:t>
            </a:r>
          </a:p>
          <a:p>
            <a:pPr lvl="1"/>
            <a:r>
              <a:rPr lang="en-US" dirty="0"/>
              <a:t>Average defense costs $28, 492</a:t>
            </a:r>
          </a:p>
          <a:p>
            <a:r>
              <a:rPr lang="en-US" dirty="0"/>
              <a:t>Washington State 2017-21 263 Dental specialty claims</a:t>
            </a:r>
          </a:p>
          <a:p>
            <a:pPr lvl="1"/>
            <a:r>
              <a:rPr lang="en-US" dirty="0">
                <a:solidFill>
                  <a:srgbClr val="374151"/>
                </a:solidFill>
                <a:latin typeface="Proxima Nova"/>
              </a:rPr>
              <a:t>46% resulted in payment (average $115,870)</a:t>
            </a:r>
          </a:p>
          <a:p>
            <a:pPr lvl="1"/>
            <a:r>
              <a:rPr lang="en-US" dirty="0">
                <a:solidFill>
                  <a:srgbClr val="374151"/>
                </a:solidFill>
                <a:latin typeface="Proxima Nova"/>
              </a:rPr>
              <a:t>Average defense costs $30, 448</a:t>
            </a:r>
          </a:p>
          <a:p>
            <a:pPr marL="365760" lvl="1" indent="0">
              <a:buNone/>
            </a:pPr>
            <a:endParaRPr lang="en-US" dirty="0"/>
          </a:p>
          <a:p>
            <a:pPr marL="365760" lvl="1" indent="0">
              <a:buNone/>
            </a:pPr>
            <a:endParaRPr lang="en-US" dirty="0"/>
          </a:p>
          <a:p>
            <a:pPr marL="365760" lvl="1" indent="0">
              <a:buNone/>
            </a:pPr>
            <a:r>
              <a:rPr lang="en-US" dirty="0"/>
              <a:t>https://www.insurance.wa.gov/sites/default/files/documents/2022-medical-malpctice-annual-report</a:t>
            </a:r>
          </a:p>
        </p:txBody>
      </p:sp>
    </p:spTree>
    <p:extLst>
      <p:ext uri="{BB962C8B-B14F-4D97-AF65-F5344CB8AC3E}">
        <p14:creationId xmlns:p14="http://schemas.microsoft.com/office/powerpoint/2010/main" val="19701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A86C9E"/>
      </a:accent1>
      <a:accent2>
        <a:srgbClr val="869A24"/>
      </a:accent2>
      <a:accent3>
        <a:srgbClr val="C05326"/>
      </a:accent3>
      <a:accent4>
        <a:srgbClr val="DBA021"/>
      </a:accent4>
      <a:accent5>
        <a:srgbClr val="7D4F76"/>
      </a:accent5>
      <a:accent6>
        <a:srgbClr val="70AD47"/>
      </a:accent6>
      <a:hlink>
        <a:srgbClr val="00B2D8"/>
      </a:hlink>
      <a:folHlink>
        <a:srgbClr val="63646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4937</Words>
  <Application>Microsoft Office PowerPoint</Application>
  <PresentationFormat>Widescreen</PresentationFormat>
  <Paragraphs>523</Paragraphs>
  <Slides>84</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84</vt:i4>
      </vt:variant>
    </vt:vector>
  </HeadingPairs>
  <TitlesOfParts>
    <vt:vector size="99" baseType="lpstr">
      <vt:lpstr>.AppleSystemUIFont</vt:lpstr>
      <vt:lpstr>Arial</vt:lpstr>
      <vt:lpstr>Calibri</vt:lpstr>
      <vt:lpstr>Calibri Light</vt:lpstr>
      <vt:lpstr>Century Gothic</vt:lpstr>
      <vt:lpstr>Courier New</vt:lpstr>
      <vt:lpstr>Proxima Nova</vt:lpstr>
      <vt:lpstr>Segoe UI</vt:lpstr>
      <vt:lpstr>Segoe UI Semibold</vt:lpstr>
      <vt:lpstr>Tahoma</vt:lpstr>
      <vt:lpstr>Times New Roman</vt:lpstr>
      <vt:lpstr>Wingdings 3</vt:lpstr>
      <vt:lpstr>1_Office Theme</vt:lpstr>
      <vt:lpstr>Ion</vt:lpstr>
      <vt:lpstr>1_Ion</vt:lpstr>
      <vt:lpstr>PowerPoint Presentation</vt:lpstr>
      <vt:lpstr>Dental Risk Management Strategies</vt:lpstr>
      <vt:lpstr>A few things I’ve been fortunate to do</vt:lpstr>
      <vt:lpstr>Who is WHI and The Dentist Program? </vt:lpstr>
      <vt:lpstr>Outline</vt:lpstr>
      <vt:lpstr>PowerPoint Presentation</vt:lpstr>
      <vt:lpstr>Malpractice Statistics</vt:lpstr>
      <vt:lpstr>Malpractice Statistics</vt:lpstr>
      <vt:lpstr>Malpractice Statistics</vt:lpstr>
      <vt:lpstr>Reasons for Claims</vt:lpstr>
      <vt:lpstr>Why Do Patients Sue</vt:lpstr>
      <vt:lpstr>Why Do Patients Sue</vt:lpstr>
      <vt:lpstr>Risks for Claims</vt:lpstr>
      <vt:lpstr>PowerPoint Presentation</vt:lpstr>
      <vt:lpstr>PowerPoint Presentation</vt:lpstr>
      <vt:lpstr>PowerPoint Presentation</vt:lpstr>
      <vt:lpstr>PowerPoint Presentation</vt:lpstr>
      <vt:lpstr>PowerPoint Presentation</vt:lpstr>
      <vt:lpstr>PowerPoint Presentation</vt:lpstr>
      <vt:lpstr>Informed Consent</vt:lpstr>
      <vt:lpstr>Informed Consent-The Law</vt:lpstr>
      <vt:lpstr>Informed Consent-The Law</vt:lpstr>
      <vt:lpstr>Parental Consent</vt:lpstr>
      <vt:lpstr>Minor Consent</vt:lpstr>
      <vt:lpstr>Informed Consent for Minors</vt:lpstr>
      <vt:lpstr>Capacity vs Competence</vt:lpstr>
      <vt:lpstr>Surrogate Decision Maker - Hierarchy in Washington </vt:lpstr>
      <vt:lpstr>Surrogate Decision Maker - Hierarchy in Oregon</vt:lpstr>
      <vt:lpstr>Informed Refusal</vt:lpstr>
      <vt:lpstr>PowerPoint Presentation</vt:lpstr>
      <vt:lpstr>PowerPoint Presentation</vt:lpstr>
      <vt:lpstr>Record Keeping - The Law</vt:lpstr>
      <vt:lpstr>Record Keeping - The Law</vt:lpstr>
      <vt:lpstr>Record Keeping - The Law</vt:lpstr>
      <vt:lpstr>Record Keeping - The Law</vt:lpstr>
      <vt:lpstr>Record Keeping - The Law</vt:lpstr>
      <vt:lpstr>Record Keeping - The Law</vt:lpstr>
      <vt:lpstr>Record Retention-Oregon</vt:lpstr>
      <vt:lpstr>Record Retention (cont’d)</vt:lpstr>
      <vt:lpstr>Record Keeping Errors</vt:lpstr>
      <vt:lpstr>Record Keeping Errors (cont’d)</vt:lpstr>
      <vt:lpstr>Lawyers Charting Rules</vt:lpstr>
      <vt:lpstr>Documentation</vt:lpstr>
      <vt:lpstr>t</vt:lpstr>
      <vt:lpstr>PowerPoint Presentation</vt:lpstr>
      <vt:lpstr>PowerPoint Presentation</vt:lpstr>
      <vt:lpstr>Documentation (cont’d)</vt:lpstr>
      <vt:lpstr>Documentation (cont’d)</vt:lpstr>
      <vt:lpstr>Documentation (cont’d)</vt:lpstr>
      <vt:lpstr>Documentation (cont’d)</vt:lpstr>
      <vt:lpstr>Correcting Chart Errors</vt:lpstr>
      <vt:lpstr>What Not to Document</vt:lpstr>
      <vt:lpstr>What Not to Document (cont’d)</vt:lpstr>
      <vt:lpstr>PowerPoint Presentation</vt:lpstr>
      <vt:lpstr>PowerPoint Presentation</vt:lpstr>
      <vt:lpstr>PowerPoint Presentation</vt:lpstr>
      <vt:lpstr>If You Suspect a Claim</vt:lpstr>
      <vt:lpstr>Liability Theories</vt:lpstr>
      <vt:lpstr>Example cases</vt:lpstr>
      <vt:lpstr>PowerPoint Presentation</vt:lpstr>
      <vt:lpstr>PowerPoint Presentation</vt:lpstr>
      <vt:lpstr>Standard of Care</vt:lpstr>
      <vt:lpstr>Handling Patient Complaints</vt:lpstr>
      <vt:lpstr>Handling Patient Complaints – Good Patient Rapport </vt:lpstr>
      <vt:lpstr>Handling Patient Complaints – Effective Communication Skills </vt:lpstr>
      <vt:lpstr>Strategies For Patient Complaints</vt:lpstr>
      <vt:lpstr>Language</vt:lpstr>
      <vt:lpstr>Problem Management/Error Disclosure</vt:lpstr>
      <vt:lpstr>Problem Management/Error Disclosure</vt:lpstr>
      <vt:lpstr>Apology</vt:lpstr>
      <vt:lpstr>Apology</vt:lpstr>
      <vt:lpstr>When special conditions occur, special rules apply</vt:lpstr>
      <vt:lpstr>When to Call Your Professional Liability Company</vt:lpstr>
      <vt:lpstr>PowerPoint Presentation</vt:lpstr>
      <vt:lpstr>Patient Red Flags</vt:lpstr>
      <vt:lpstr>Terminating the Patient Relationship</vt:lpstr>
      <vt:lpstr>Terminating the Patient Relationship (cont’d)</vt:lpstr>
      <vt:lpstr>Terminating the Patient Relationship (cont’d)</vt:lpstr>
      <vt:lpstr>Terminating the Patient Relationship (cont’d)</vt:lpstr>
      <vt:lpstr>When You Terminate the Relationship</vt:lpstr>
      <vt:lpstr>Sample Termination Letter</vt:lpstr>
      <vt:lpstr>Refunds</vt:lpstr>
      <vt:lpstr>Collections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to Heed</dc:title>
  <dc:creator>Rod Wentworth</dc:creator>
  <cp:lastModifiedBy>Rod Wentworth</cp:lastModifiedBy>
  <cp:revision>1</cp:revision>
  <dcterms:created xsi:type="dcterms:W3CDTF">2020-03-15T15:39:12Z</dcterms:created>
  <dcterms:modified xsi:type="dcterms:W3CDTF">2023-10-18T16:11:02Z</dcterms:modified>
</cp:coreProperties>
</file>